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DM Sans" charset="1" panose="00000000000000000000"/>
      <p:regular r:id="rId40"/>
    </p:embeddedFont>
    <p:embeddedFont>
      <p:font typeface="Roboto Mono" charset="1" panose="00000000000000000000"/>
      <p:regular r:id="rId41"/>
    </p:embeddedFont>
    <p:embeddedFont>
      <p:font typeface="DM Sans Bold" charset="1" panose="00000000000000000000"/>
      <p:regular r:id="rId42"/>
    </p:embeddedFont>
    <p:embeddedFont>
      <p:font typeface="Roboto Mono Bold" charset="1" panose="00000000000000000000"/>
      <p:regular r:id="rId43"/>
    </p:embeddedFont>
    <p:embeddedFont>
      <p:font typeface="Roboto Mono Italics" charset="1" panose="00000000000000000000"/>
      <p:regular r:id="rId44"/>
    </p:embeddedFont>
    <p:embeddedFont>
      <p:font typeface="Arimo" charset="1" panose="020B0604020202020204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pages.cs.wisc.edu/~markhill/restricted/ieeecomputer94_dataflow.pdf" TargetMode="External" Type="http://schemas.openxmlformats.org/officeDocument/2006/relationships/hyperlink"/><Relationship Id="rId3" Target="https://course.ece.cmu.edu/~ece742/f12/lib/exe/fetch.php?media=onur-18-742-fall12-lecture22-dataflow-i-afterlecture.pdf" TargetMode="External" Type="http://schemas.openxmlformats.org/officeDocument/2006/relationships/hyperlink"/><Relationship Id="rId4" Target="https://courses.cs.washington.edu/courses/cse548/11au/Dennis-Dataflow.pdf" TargetMode="External" Type="http://schemas.openxmlformats.org/officeDocument/2006/relationships/hyperlink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830181" y="2161025"/>
            <a:ext cx="14324775" cy="14194550"/>
          </a:xfrm>
          <a:custGeom>
            <a:avLst/>
            <a:gdLst/>
            <a:ahLst/>
            <a:cxnLst/>
            <a:rect r="r" b="b" t="t" l="l"/>
            <a:pathLst>
              <a:path h="14194550" w="14324775">
                <a:moveTo>
                  <a:pt x="0" y="0"/>
                </a:moveTo>
                <a:lnTo>
                  <a:pt x="14324776" y="0"/>
                </a:lnTo>
                <a:lnTo>
                  <a:pt x="14324776" y="14194550"/>
                </a:lnTo>
                <a:lnTo>
                  <a:pt x="0" y="14194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768975"/>
            <a:ext cx="3010101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Presented by 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Group 9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Mahua Singh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Kashish Aggarwal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Ishan Varshney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Sarthak Kapoor</a:t>
            </a:r>
          </a:p>
          <a:p>
            <a:pPr algn="l">
              <a:lnSpc>
                <a:spcPts val="35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317428" y="1198180"/>
            <a:ext cx="13685717" cy="2468856"/>
            <a:chOff x="0" y="0"/>
            <a:chExt cx="18247623" cy="32918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059783"/>
              <a:ext cx="18247623" cy="2232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200"/>
                </a:lnSpc>
              </a:pPr>
              <a:r>
                <a:rPr lang="en-US" sz="110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Static DataFlow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16366097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b="true" sz="2500" spc="37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CS 527 PARALLEL COMPUTER ARCHITECTURE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06855" y="842042"/>
            <a:ext cx="15022099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Static Dataflow Machine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350889" y="-2627578"/>
            <a:ext cx="9020253" cy="7888621"/>
          </a:xfrm>
          <a:custGeom>
            <a:avLst/>
            <a:gdLst/>
            <a:ahLst/>
            <a:cxnLst/>
            <a:rect r="r" b="b" t="t" l="l"/>
            <a:pathLst>
              <a:path h="7888621" w="9020253">
                <a:moveTo>
                  <a:pt x="0" y="0"/>
                </a:moveTo>
                <a:lnTo>
                  <a:pt x="9020252" y="0"/>
                </a:lnTo>
                <a:lnTo>
                  <a:pt x="9020252" y="7888621"/>
                </a:lnTo>
                <a:lnTo>
                  <a:pt x="0" y="7888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92999" y="2513753"/>
            <a:ext cx="4766301" cy="3687689"/>
          </a:xfrm>
          <a:custGeom>
            <a:avLst/>
            <a:gdLst/>
            <a:ahLst/>
            <a:cxnLst/>
            <a:rect r="r" b="b" t="t" l="l"/>
            <a:pathLst>
              <a:path h="3687689" w="4766301">
                <a:moveTo>
                  <a:pt x="0" y="0"/>
                </a:moveTo>
                <a:lnTo>
                  <a:pt x="4766301" y="0"/>
                </a:lnTo>
                <a:lnTo>
                  <a:pt x="4766301" y="3687689"/>
                </a:lnTo>
                <a:lnTo>
                  <a:pt x="0" y="3687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02027" y="6736869"/>
            <a:ext cx="5348244" cy="3020768"/>
          </a:xfrm>
          <a:custGeom>
            <a:avLst/>
            <a:gdLst/>
            <a:ahLst/>
            <a:cxnLst/>
            <a:rect r="r" b="b" t="t" l="l"/>
            <a:pathLst>
              <a:path h="3020768" w="5348244">
                <a:moveTo>
                  <a:pt x="0" y="0"/>
                </a:moveTo>
                <a:lnTo>
                  <a:pt x="5348244" y="0"/>
                </a:lnTo>
                <a:lnTo>
                  <a:pt x="5348244" y="3020768"/>
                </a:lnTo>
                <a:lnTo>
                  <a:pt x="0" y="3020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06855" y="2023142"/>
            <a:ext cx="9950668" cy="830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Activity Store: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Contains instruction templates representing dataflow graph nodes. Each template includes an opcode, operand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slots (with presence bits), and destination addresses.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Update Unit: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Monitors operand availability and flags instructions as enabled by sending th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ddress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 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via the instruction queue.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Fetch Unit: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Retriev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enabled instructions, forms complete operation packets (opcode, data, desti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ati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on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lis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), 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nd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ears presence bits.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Operation Unit: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Executes the operation, produces result tok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ns, and retur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 them t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the update unit for 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or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ge an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rther enablement.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823" y="1028700"/>
            <a:ext cx="15454353" cy="1692539"/>
            <a:chOff x="0" y="0"/>
            <a:chExt cx="20605805" cy="225671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"/>
              <a:ext cx="20605805" cy="1298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799"/>
                </a:lnSpc>
              </a:pPr>
              <a:r>
                <a:rPr lang="en-US" sz="6499">
                  <a:solidFill>
                    <a:srgbClr val="12121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Parallelism in Static Data Flow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00035"/>
              <a:ext cx="20605805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1570078">
            <a:off x="13113179" y="-3565441"/>
            <a:ext cx="10349643" cy="8411437"/>
          </a:xfrm>
          <a:custGeom>
            <a:avLst/>
            <a:gdLst/>
            <a:ahLst/>
            <a:cxnLst/>
            <a:rect r="r" b="b" t="t" l="l"/>
            <a:pathLst>
              <a:path h="8411437" w="10349643">
                <a:moveTo>
                  <a:pt x="10349642" y="0"/>
                </a:moveTo>
                <a:lnTo>
                  <a:pt x="0" y="0"/>
                </a:lnTo>
                <a:lnTo>
                  <a:pt x="0" y="8411437"/>
                </a:lnTo>
                <a:lnTo>
                  <a:pt x="10349642" y="8411437"/>
                </a:lnTo>
                <a:lnTo>
                  <a:pt x="10349642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97487" y="2138242"/>
            <a:ext cx="5261813" cy="3966092"/>
          </a:xfrm>
          <a:custGeom>
            <a:avLst/>
            <a:gdLst/>
            <a:ahLst/>
            <a:cxnLst/>
            <a:rect r="r" b="b" t="t" l="l"/>
            <a:pathLst>
              <a:path h="3966092" w="5261813">
                <a:moveTo>
                  <a:pt x="0" y="0"/>
                </a:moveTo>
                <a:lnTo>
                  <a:pt x="5261813" y="0"/>
                </a:lnTo>
                <a:lnTo>
                  <a:pt x="5261813" y="3966092"/>
                </a:lnTo>
                <a:lnTo>
                  <a:pt x="0" y="3966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29677" y="6360382"/>
            <a:ext cx="5635533" cy="3205209"/>
          </a:xfrm>
          <a:custGeom>
            <a:avLst/>
            <a:gdLst/>
            <a:ahLst/>
            <a:cxnLst/>
            <a:rect r="r" b="b" t="t" l="l"/>
            <a:pathLst>
              <a:path h="3205209" w="5635533">
                <a:moveTo>
                  <a:pt x="0" y="0"/>
                </a:moveTo>
                <a:lnTo>
                  <a:pt x="5635533" y="0"/>
                </a:lnTo>
                <a:lnTo>
                  <a:pt x="5635533" y="3205209"/>
                </a:lnTo>
                <a:lnTo>
                  <a:pt x="0" y="32052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54496" y="2910264"/>
            <a:ext cx="628232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37">
                <a:solidFill>
                  <a:srgbClr val="121212"/>
                </a:solidFill>
                <a:latin typeface="DM Sans Bold"/>
                <a:ea typeface="DM Sans Bold"/>
                <a:cs typeface="DM Sans Bold"/>
                <a:sym typeface="DM Sans Bold"/>
              </a:rPr>
              <a:t>CONCURRENT INSTRUCTION CELLS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54496" y="3723064"/>
            <a:ext cx="7489504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Multiple instruction cells (each representing a node) reside in memory and can be enabled simultaneously when their operand registers are filled.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654496" y="6312757"/>
            <a:ext cx="838863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37">
                <a:solidFill>
                  <a:srgbClr val="121212"/>
                </a:solidFill>
                <a:latin typeface="DM Sans Bold"/>
                <a:ea typeface="DM Sans Bold"/>
                <a:cs typeface="DM Sans Bold"/>
                <a:sym typeface="DM Sans Bold"/>
              </a:rPr>
              <a:t>PARALLEL RESULT DISTRIBUTION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54496" y="7125557"/>
            <a:ext cx="7489504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The distribution network simultaneously routes result tokens back to destination registers, enabling rapid reactivation of instruction cells.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823" y="1028700"/>
            <a:ext cx="15454353" cy="1692539"/>
            <a:chOff x="0" y="0"/>
            <a:chExt cx="20605805" cy="225671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"/>
              <a:ext cx="20605805" cy="1298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799"/>
                </a:lnSpc>
              </a:pPr>
              <a:r>
                <a:rPr lang="en-US" sz="6499">
                  <a:solidFill>
                    <a:srgbClr val="12121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Parallelism in Static Data Flow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00035"/>
              <a:ext cx="20605805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1570078">
            <a:off x="13113179" y="-3565441"/>
            <a:ext cx="10349643" cy="8411437"/>
          </a:xfrm>
          <a:custGeom>
            <a:avLst/>
            <a:gdLst/>
            <a:ahLst/>
            <a:cxnLst/>
            <a:rect r="r" b="b" t="t" l="l"/>
            <a:pathLst>
              <a:path h="8411437" w="10349643">
                <a:moveTo>
                  <a:pt x="10349642" y="0"/>
                </a:moveTo>
                <a:lnTo>
                  <a:pt x="0" y="0"/>
                </a:lnTo>
                <a:lnTo>
                  <a:pt x="0" y="8411437"/>
                </a:lnTo>
                <a:lnTo>
                  <a:pt x="10349642" y="8411437"/>
                </a:lnTo>
                <a:lnTo>
                  <a:pt x="10349642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32067" y="2721239"/>
            <a:ext cx="4796245" cy="3415508"/>
          </a:xfrm>
          <a:custGeom>
            <a:avLst/>
            <a:gdLst/>
            <a:ahLst/>
            <a:cxnLst/>
            <a:rect r="r" b="b" t="t" l="l"/>
            <a:pathLst>
              <a:path h="3415508" w="4796245">
                <a:moveTo>
                  <a:pt x="0" y="0"/>
                </a:moveTo>
                <a:lnTo>
                  <a:pt x="4796245" y="0"/>
                </a:lnTo>
                <a:lnTo>
                  <a:pt x="4796245" y="3415508"/>
                </a:lnTo>
                <a:lnTo>
                  <a:pt x="0" y="3415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83388" y="6916730"/>
            <a:ext cx="6493604" cy="2751665"/>
          </a:xfrm>
          <a:custGeom>
            <a:avLst/>
            <a:gdLst/>
            <a:ahLst/>
            <a:cxnLst/>
            <a:rect r="r" b="b" t="t" l="l"/>
            <a:pathLst>
              <a:path h="2751665" w="6493604">
                <a:moveTo>
                  <a:pt x="0" y="0"/>
                </a:moveTo>
                <a:lnTo>
                  <a:pt x="6493604" y="0"/>
                </a:lnTo>
                <a:lnTo>
                  <a:pt x="6493604" y="2751664"/>
                </a:lnTo>
                <a:lnTo>
                  <a:pt x="0" y="27516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54496" y="2910264"/>
            <a:ext cx="628232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37">
                <a:solidFill>
                  <a:srgbClr val="121212"/>
                </a:solidFill>
                <a:latin typeface="DM Sans Bold"/>
                <a:ea typeface="DM Sans Bold"/>
                <a:cs typeface="DM Sans Bold"/>
                <a:sym typeface="DM Sans Bold"/>
              </a:rPr>
              <a:t>PIPELINED OPERATION UNITS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54496" y="3723064"/>
            <a:ext cx="7489504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Operation units are pipelined so that different stages of multiple operations can be processed simultaneously, maximizing throughput.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654496" y="6312757"/>
            <a:ext cx="838863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37">
                <a:solidFill>
                  <a:srgbClr val="121212"/>
                </a:solidFill>
                <a:latin typeface="DM Sans Bold"/>
                <a:ea typeface="DM Sans Bold"/>
                <a:cs typeface="DM Sans Bold"/>
                <a:sym typeface="DM Sans Bold"/>
              </a:rPr>
              <a:t>ARBITRATION NETWORK FOR PARALLEL DISPATCH:</a:t>
            </a:r>
          </a:p>
          <a:p>
            <a:pPr algn="l">
              <a:lnSpc>
                <a:spcPts val="35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654496" y="7125557"/>
            <a:ext cx="7489504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Operation packets from enabled cells are routed concurrently through the arbitration network to multiple operation units using techniques like round-robin scheduling.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2475" y="2214563"/>
            <a:ext cx="7971525" cy="585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27"/>
              </a:lnSpc>
            </a:pPr>
            <a:r>
              <a:rPr lang="en-US" sz="76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Examples of Static Data Flow Architectures</a:t>
            </a:r>
          </a:p>
          <a:p>
            <a:pPr algn="l">
              <a:lnSpc>
                <a:spcPts val="9227"/>
              </a:lnSpc>
            </a:pPr>
          </a:p>
          <a:p>
            <a:pPr algn="l">
              <a:lnSpc>
                <a:spcPts val="9227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140043" y="1721723"/>
            <a:ext cx="7543800" cy="7228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1. Hard Real-Time Systems</a:t>
            </a:r>
          </a:p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 real-time applications, execution times must be strictly predictable to meet deadlines. Dynamic scheduling introduces unpredictable latencies.</a:t>
            </a:r>
          </a:p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Examples: Avionics Systems, Medical Devices, Industrial Automation</a:t>
            </a:r>
          </a:p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l">
              <a:lnSpc>
                <a:spcPts val="5349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0140043" y="0"/>
            <a:ext cx="8147957" cy="10287000"/>
            <a:chOff x="0" y="0"/>
            <a:chExt cx="2145964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596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45964">
                  <a:moveTo>
                    <a:pt x="0" y="0"/>
                  </a:moveTo>
                  <a:lnTo>
                    <a:pt x="2145964" y="0"/>
                  </a:lnTo>
                  <a:lnTo>
                    <a:pt x="21459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145964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 spc="37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2. FPGA AND ASIC HARDWARE IMPLEMENTATIONS</a:t>
              </a:r>
            </a:p>
            <a:p>
              <a:pPr algn="ctr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 spc="37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Custom hardware implementations (FPGAs/ASICs) require pre-determined execution flows since they lack dynamic instruction reordering.</a:t>
              </a:r>
            </a:p>
            <a:p>
              <a:pPr algn="ctr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 spc="37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Examples: Cryptographic Accelerators, Image Processing Pipelines, Neural Network Accelerators.</a:t>
              </a:r>
            </a:p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652481" y="2886075"/>
            <a:ext cx="6518923" cy="374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MIT Static Data Flow Machine</a:t>
            </a:r>
          </a:p>
          <a:p>
            <a:pPr algn="l">
              <a:lnSpc>
                <a:spcPts val="4200"/>
              </a:lnSpc>
            </a:pPr>
          </a:p>
          <a:p>
            <a:pPr algn="l" marL="755651" indent="-377825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Texas Instruments' Data-Driven Processor (DDP)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 marL="755651" indent="-377825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LAU Machine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140043" y="1721723"/>
            <a:ext cx="7543800" cy="7228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1. Hard Real-Time Systems</a:t>
            </a:r>
          </a:p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 real-time applications, execution times must be strictly predictable to meet deadlines. Dynamic scheduling introduces unpredictable latencies.</a:t>
            </a:r>
          </a:p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Examples: Avionics Systems, Medical Devices, Industrial Automation</a:t>
            </a:r>
          </a:p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l">
              <a:lnSpc>
                <a:spcPts val="5349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0140043" y="0"/>
            <a:ext cx="8147957" cy="10287000"/>
            <a:chOff x="0" y="0"/>
            <a:chExt cx="2145964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4596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45964">
                  <a:moveTo>
                    <a:pt x="0" y="0"/>
                  </a:moveTo>
                  <a:lnTo>
                    <a:pt x="2145964" y="0"/>
                  </a:lnTo>
                  <a:lnTo>
                    <a:pt x="21459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145964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 spc="37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2. FPGA AND ASIC HARDWARE IMPLEMENTATIONS</a:t>
              </a:r>
            </a:p>
            <a:p>
              <a:pPr algn="ctr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 spc="37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Custom hardware implementations (FPGAs/ASICs) require pre-determined execution flows since they lack dynamic instruction reordering.</a:t>
              </a:r>
            </a:p>
            <a:p>
              <a:pPr algn="ctr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 spc="37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Examples: Cryptographic Accelerators, Image Processing Pipelines, Neural Network Accelerators.</a:t>
              </a:r>
            </a:p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72028" y="2987237"/>
            <a:ext cx="6603171" cy="5963418"/>
          </a:xfrm>
          <a:custGeom>
            <a:avLst/>
            <a:gdLst/>
            <a:ahLst/>
            <a:cxnLst/>
            <a:rect r="r" b="b" t="t" l="l"/>
            <a:pathLst>
              <a:path h="5963418" w="6603171">
                <a:moveTo>
                  <a:pt x="0" y="0"/>
                </a:moveTo>
                <a:lnTo>
                  <a:pt x="6603171" y="0"/>
                </a:lnTo>
                <a:lnTo>
                  <a:pt x="6603171" y="5963418"/>
                </a:lnTo>
                <a:lnTo>
                  <a:pt x="0" y="5963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07884" y="777437"/>
            <a:ext cx="6531459" cy="22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7"/>
              </a:lnSpc>
            </a:pPr>
            <a:r>
              <a:rPr lang="en-US" sz="72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MIT Static Data Flow Machine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54560" y="2440589"/>
            <a:ext cx="6518923" cy="586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Architecture Overview: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Memory units store operations, operands, and destinations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Arbitration network manages conflicts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Distribution network routes results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7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Strengths:</a:t>
            </a:r>
          </a:p>
          <a:p>
            <a:pPr algn="l" marL="604519" indent="-30226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High r</a:t>
            </a: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eliability from robust structure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Weaknesses:</a:t>
            </a:r>
          </a:p>
          <a:p>
            <a:pPr algn="l" marL="604519" indent="-30226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Fault recovery requires full restart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140043" y="1721723"/>
            <a:ext cx="7543800" cy="7228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1. Hard Real-Time Systems</a:t>
            </a:r>
          </a:p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 real-time applications, execution times must be strictly predictable to meet deadlines. Dynamic scheduling introduces unpredictable latencies.</a:t>
            </a:r>
          </a:p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Examples: Avionics Systems, Medical Devices, Industrial Automation</a:t>
            </a:r>
          </a:p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l">
              <a:lnSpc>
                <a:spcPts val="5349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0140043" y="0"/>
            <a:ext cx="8147957" cy="10287000"/>
            <a:chOff x="0" y="0"/>
            <a:chExt cx="2145964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4596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45964">
                  <a:moveTo>
                    <a:pt x="0" y="0"/>
                  </a:moveTo>
                  <a:lnTo>
                    <a:pt x="2145964" y="0"/>
                  </a:lnTo>
                  <a:lnTo>
                    <a:pt x="21459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145964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 spc="37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2. FPGA AND ASIC HARDWARE IMPLEMENTATIONS</a:t>
              </a:r>
            </a:p>
            <a:p>
              <a:pPr algn="ctr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 spc="37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Custom hardware implementations (FPGAs/ASICs) require pre-determined execution flows since they lack dynamic instruction reordering.</a:t>
              </a:r>
            </a:p>
            <a:p>
              <a:pPr algn="ctr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 spc="37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Examples: Cryptographic Accelerators, Image Processing Pipelines, Neural Network Accelerators.</a:t>
              </a:r>
            </a:p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56307" y="2987237"/>
            <a:ext cx="7542747" cy="6811962"/>
          </a:xfrm>
          <a:custGeom>
            <a:avLst/>
            <a:gdLst/>
            <a:ahLst/>
            <a:cxnLst/>
            <a:rect r="r" b="b" t="t" l="l"/>
            <a:pathLst>
              <a:path h="6811962" w="7542747">
                <a:moveTo>
                  <a:pt x="0" y="0"/>
                </a:moveTo>
                <a:lnTo>
                  <a:pt x="7542747" y="0"/>
                </a:lnTo>
                <a:lnTo>
                  <a:pt x="7542747" y="6811962"/>
                </a:lnTo>
                <a:lnTo>
                  <a:pt x="0" y="6811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5563" y="3006871"/>
            <a:ext cx="8238437" cy="6792328"/>
          </a:xfrm>
          <a:custGeom>
            <a:avLst/>
            <a:gdLst/>
            <a:ahLst/>
            <a:cxnLst/>
            <a:rect r="r" b="b" t="t" l="l"/>
            <a:pathLst>
              <a:path h="6792328" w="8238437">
                <a:moveTo>
                  <a:pt x="0" y="0"/>
                </a:moveTo>
                <a:lnTo>
                  <a:pt x="8238437" y="0"/>
                </a:lnTo>
                <a:lnTo>
                  <a:pt x="8238437" y="6792328"/>
                </a:lnTo>
                <a:lnTo>
                  <a:pt x="0" y="6792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17992"/>
            <a:ext cx="9233407" cy="22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7"/>
              </a:lnSpc>
            </a:pPr>
            <a:r>
              <a:rPr lang="en-US" sz="72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Texas Instruments’DDP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54560" y="2081213"/>
            <a:ext cx="6518923" cy="613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7"/>
              </a:lnSpc>
            </a:pPr>
            <a:r>
              <a:rPr lang="en-US" sz="273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Architecture Overview:</a:t>
            </a:r>
          </a:p>
          <a:p>
            <a:pPr algn="l" marL="591415" indent="-295707" lvl="1">
              <a:lnSpc>
                <a:spcPts val="3287"/>
              </a:lnSpc>
              <a:buFont typeface="Arial"/>
              <a:buChar char="•"/>
            </a:pPr>
            <a:r>
              <a:rPr lang="en-US" sz="27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Compiler generates sub-graphs</a:t>
            </a:r>
          </a:p>
          <a:p>
            <a:pPr algn="l" marL="591415" indent="-295707" lvl="1">
              <a:lnSpc>
                <a:spcPts val="3287"/>
              </a:lnSpc>
              <a:buFont typeface="Arial"/>
              <a:buChar char="•"/>
            </a:pPr>
            <a:r>
              <a:rPr lang="en-US" sz="27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Predecessor counters track token arrivals</a:t>
            </a:r>
          </a:p>
          <a:p>
            <a:pPr algn="l" marL="591415" indent="-295707" lvl="1">
              <a:lnSpc>
                <a:spcPts val="3287"/>
              </a:lnSpc>
              <a:buFont typeface="Arial"/>
              <a:buChar char="•"/>
            </a:pPr>
            <a:r>
              <a:rPr lang="en-US" sz="27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Pending Instruction Queue (PIQ) manages enabled nodes</a:t>
            </a:r>
          </a:p>
          <a:p>
            <a:pPr algn="l">
              <a:lnSpc>
                <a:spcPts val="3287"/>
              </a:lnSpc>
            </a:pPr>
          </a:p>
          <a:p>
            <a:pPr algn="l">
              <a:lnSpc>
                <a:spcPts val="3287"/>
              </a:lnSpc>
            </a:pPr>
            <a:r>
              <a:rPr lang="en-US" sz="273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Strengths:</a:t>
            </a:r>
          </a:p>
          <a:p>
            <a:pPr algn="l" marL="591415" indent="-295707" lvl="1">
              <a:lnSpc>
                <a:spcPts val="3287"/>
              </a:lnSpc>
              <a:spcBef>
                <a:spcPct val="0"/>
              </a:spcBef>
              <a:buFont typeface="Arial"/>
              <a:buChar char="•"/>
            </a:pPr>
            <a:r>
              <a:rPr lang="en-US" sz="27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Ch</a:t>
            </a:r>
            <a:r>
              <a:rPr lang="en-US" sz="27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eckpoint-based recovery</a:t>
            </a:r>
          </a:p>
          <a:p>
            <a:pPr algn="l" marL="591415" indent="-295707" lvl="1">
              <a:lnSpc>
                <a:spcPts val="3287"/>
              </a:lnSpc>
              <a:spcBef>
                <a:spcPct val="0"/>
              </a:spcBef>
              <a:buFont typeface="Arial"/>
              <a:buChar char="•"/>
            </a:pPr>
            <a:r>
              <a:rPr lang="en-US" sz="27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High throughput</a:t>
            </a:r>
          </a:p>
          <a:p>
            <a:pPr algn="l">
              <a:lnSpc>
                <a:spcPts val="3287"/>
              </a:lnSpc>
              <a:spcBef>
                <a:spcPct val="0"/>
              </a:spcBef>
            </a:pPr>
          </a:p>
          <a:p>
            <a:pPr algn="l">
              <a:lnSpc>
                <a:spcPts val="3287"/>
              </a:lnSpc>
              <a:spcBef>
                <a:spcPct val="0"/>
              </a:spcBef>
            </a:pPr>
            <a:r>
              <a:rPr lang="en-US" b="true" sz="273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Weaknesses:</a:t>
            </a:r>
          </a:p>
          <a:p>
            <a:pPr algn="l" marL="591415" indent="-295707" lvl="1">
              <a:lnSpc>
                <a:spcPts val="3287"/>
              </a:lnSpc>
              <a:spcBef>
                <a:spcPct val="0"/>
              </a:spcBef>
              <a:buFont typeface="Arial"/>
              <a:buChar char="•"/>
            </a:pPr>
            <a:r>
              <a:rPr lang="en-US" sz="27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Moderate reliability due to checkpoint overhead</a:t>
            </a:r>
          </a:p>
          <a:p>
            <a:pPr algn="l">
              <a:lnSpc>
                <a:spcPts val="328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140043" y="1721723"/>
            <a:ext cx="7543800" cy="7228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1. Hard Real-Time Systems</a:t>
            </a:r>
          </a:p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 real-time applications, execution times must be strictly predictable to meet deadlines. Dynamic scheduling introduces unpredictable latencies.</a:t>
            </a:r>
          </a:p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Examples: Avionics Systems, Medical Devices, Industrial Automation</a:t>
            </a:r>
          </a:p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l">
              <a:lnSpc>
                <a:spcPts val="5349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0140043" y="0"/>
            <a:ext cx="8147957" cy="10287000"/>
            <a:chOff x="0" y="0"/>
            <a:chExt cx="2145964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4596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45964">
                  <a:moveTo>
                    <a:pt x="0" y="0"/>
                  </a:moveTo>
                  <a:lnTo>
                    <a:pt x="2145964" y="0"/>
                  </a:lnTo>
                  <a:lnTo>
                    <a:pt x="21459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145964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 spc="37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2. FPGA AND ASIC HARDWARE IMPLEMENTATIONS</a:t>
              </a:r>
            </a:p>
            <a:p>
              <a:pPr algn="ctr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 spc="37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Custom hardware implementations (FPGAs/ASICs) require pre-determined execution flows since they lack dynamic instruction reordering.</a:t>
              </a:r>
            </a:p>
            <a:p>
              <a:pPr algn="ctr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 spc="37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Examples: Cryptographic Accelerators, Image Processing Pipelines, Neural Network Accelerators.</a:t>
              </a:r>
            </a:p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00845" y="2071267"/>
            <a:ext cx="9379821" cy="6297173"/>
          </a:xfrm>
          <a:custGeom>
            <a:avLst/>
            <a:gdLst/>
            <a:ahLst/>
            <a:cxnLst/>
            <a:rect r="r" b="b" t="t" l="l"/>
            <a:pathLst>
              <a:path h="6297173" w="9379821">
                <a:moveTo>
                  <a:pt x="0" y="0"/>
                </a:moveTo>
                <a:lnTo>
                  <a:pt x="9379821" y="0"/>
                </a:lnTo>
                <a:lnTo>
                  <a:pt x="9379821" y="6297173"/>
                </a:lnTo>
                <a:lnTo>
                  <a:pt x="0" y="6297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79175" y="693023"/>
            <a:ext cx="562316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7"/>
              </a:lnSpc>
            </a:pPr>
            <a:r>
              <a:rPr lang="en-US" sz="72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LAU Machine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54560" y="1807448"/>
            <a:ext cx="6304740" cy="679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9"/>
              </a:lnSpc>
            </a:pPr>
            <a:r>
              <a:rPr lang="en-US" sz="264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Architecture Overview:</a:t>
            </a:r>
          </a:p>
          <a:p>
            <a:pPr algn="l" marL="571984" indent="-285992" lvl="1">
              <a:lnSpc>
                <a:spcPts val="3179"/>
              </a:lnSpc>
              <a:buFont typeface="Arial"/>
              <a:buChar char="•"/>
            </a:pPr>
            <a:r>
              <a:rPr lang="en-US" sz="26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Instruction Control Unit (ICU) and Data Control Unit (DCU) monitor readiness</a:t>
            </a:r>
          </a:p>
          <a:p>
            <a:pPr algn="l" marL="571984" indent="-285992" lvl="1">
              <a:lnSpc>
                <a:spcPts val="3179"/>
              </a:lnSpc>
              <a:buFont typeface="Arial"/>
              <a:buChar char="•"/>
            </a:pPr>
            <a:r>
              <a:rPr lang="en-US" sz="26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Execution unit fires enabled nodes</a:t>
            </a:r>
          </a:p>
          <a:p>
            <a:pPr algn="l" marL="571984" indent="-285992" lvl="1">
              <a:lnSpc>
                <a:spcPts val="3179"/>
              </a:lnSpc>
              <a:buFont typeface="Arial"/>
              <a:buChar char="•"/>
            </a:pPr>
            <a:r>
              <a:rPr lang="en-US" sz="26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Interface handles communication</a:t>
            </a:r>
          </a:p>
          <a:p>
            <a:pPr algn="l">
              <a:lnSpc>
                <a:spcPts val="3179"/>
              </a:lnSpc>
            </a:pPr>
          </a:p>
          <a:p>
            <a:pPr algn="l">
              <a:lnSpc>
                <a:spcPts val="3179"/>
              </a:lnSpc>
            </a:pPr>
            <a:r>
              <a:rPr lang="en-US" sz="264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Strengths:</a:t>
            </a:r>
          </a:p>
          <a:p>
            <a:pPr algn="l" marL="571984" indent="-285992" lvl="1">
              <a:lnSpc>
                <a:spcPts val="3179"/>
              </a:lnSpc>
              <a:spcBef>
                <a:spcPct val="0"/>
              </a:spcBef>
              <a:buFont typeface="Arial"/>
              <a:buChar char="•"/>
            </a:pPr>
            <a:r>
              <a:rPr lang="en-US" sz="26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</a:t>
            </a:r>
            <a:r>
              <a:rPr lang="en-US" sz="26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ast fault recovery with node reassignment</a:t>
            </a:r>
          </a:p>
          <a:p>
            <a:pPr algn="l" marL="571984" indent="-285992" lvl="1">
              <a:lnSpc>
                <a:spcPts val="3179"/>
              </a:lnSpc>
              <a:spcBef>
                <a:spcPct val="0"/>
              </a:spcBef>
              <a:buFont typeface="Arial"/>
              <a:buChar char="•"/>
            </a:pPr>
            <a:r>
              <a:rPr lang="en-US" sz="26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Continuous operation</a:t>
            </a:r>
          </a:p>
          <a:p>
            <a:pPr algn="l">
              <a:lnSpc>
                <a:spcPts val="3179"/>
              </a:lnSpc>
              <a:spcBef>
                <a:spcPct val="0"/>
              </a:spcBef>
            </a:pPr>
          </a:p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b="true" sz="264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Weaknesses:</a:t>
            </a:r>
          </a:p>
          <a:p>
            <a:pPr algn="l" marL="571984" indent="-285992" lvl="1">
              <a:lnSpc>
                <a:spcPts val="3179"/>
              </a:lnSpc>
              <a:spcBef>
                <a:spcPct val="0"/>
              </a:spcBef>
              <a:buFont typeface="Arial"/>
              <a:buChar char="•"/>
            </a:pPr>
            <a:r>
              <a:rPr lang="en-US" sz="26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Lower reliability due to more moving parts</a:t>
            </a:r>
          </a:p>
          <a:p>
            <a:pPr algn="l">
              <a:lnSpc>
                <a:spcPts val="3179"/>
              </a:lnSpc>
              <a:spcBef>
                <a:spcPct val="0"/>
              </a:spcBef>
            </a:pPr>
          </a:p>
          <a:p>
            <a:pPr algn="l">
              <a:lnSpc>
                <a:spcPts val="31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799785"/>
            <a:ext cx="8377697" cy="468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27"/>
              </a:lnSpc>
            </a:pPr>
            <a:r>
              <a:rPr lang="en-US" sz="76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Uses of Static Data Flow Architectures</a:t>
            </a:r>
          </a:p>
          <a:p>
            <a:pPr algn="l">
              <a:lnSpc>
                <a:spcPts val="9227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140043" y="1721723"/>
            <a:ext cx="7543800" cy="7228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1. Hard Real-Time Systems</a:t>
            </a:r>
          </a:p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 real-time applications, execution times must be strictly predictable to meet deadlines. Dynamic scheduling introduces unpredictable latencies.</a:t>
            </a:r>
          </a:p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Examples: Avionics Systems, Medical Devices, Industrial Automation</a:t>
            </a:r>
          </a:p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l">
              <a:lnSpc>
                <a:spcPts val="5349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9406397" y="0"/>
            <a:ext cx="8862553" cy="10287000"/>
            <a:chOff x="0" y="0"/>
            <a:chExt cx="233417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3417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34170">
                  <a:moveTo>
                    <a:pt x="0" y="0"/>
                  </a:moveTo>
                  <a:lnTo>
                    <a:pt x="2334170" y="0"/>
                  </a:lnTo>
                  <a:lnTo>
                    <a:pt x="23341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33417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138807" y="2238282"/>
            <a:ext cx="5584371" cy="5530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94"/>
              </a:lnSpc>
              <a:spcBef>
                <a:spcPct val="0"/>
              </a:spcBef>
            </a:pPr>
            <a:r>
              <a:rPr lang="en-US" b="true" sz="307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Hard Real-Time Systems</a:t>
            </a:r>
          </a:p>
          <a:p>
            <a:pPr algn="just">
              <a:lnSpc>
                <a:spcPts val="3694"/>
              </a:lnSpc>
              <a:spcBef>
                <a:spcPct val="0"/>
              </a:spcBef>
            </a:pPr>
          </a:p>
          <a:p>
            <a:pPr algn="just">
              <a:lnSpc>
                <a:spcPts val="3694"/>
              </a:lnSpc>
              <a:spcBef>
                <a:spcPct val="0"/>
              </a:spcBef>
            </a:pPr>
            <a:r>
              <a:rPr lang="en-US" sz="30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 real-time applications, execution times must be strictly predictable to meet deadlines. Dynamic scheduling introduces unpredictable latencies.</a:t>
            </a:r>
          </a:p>
          <a:p>
            <a:pPr algn="just">
              <a:lnSpc>
                <a:spcPts val="3694"/>
              </a:lnSpc>
              <a:spcBef>
                <a:spcPct val="0"/>
              </a:spcBef>
            </a:pPr>
          </a:p>
          <a:p>
            <a:pPr algn="just">
              <a:lnSpc>
                <a:spcPts val="3694"/>
              </a:lnSpc>
              <a:spcBef>
                <a:spcPct val="0"/>
              </a:spcBef>
            </a:pPr>
            <a:r>
              <a:rPr lang="en-US" sz="30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Examples: Avionics </a:t>
            </a:r>
          </a:p>
          <a:p>
            <a:pPr algn="just">
              <a:lnSpc>
                <a:spcPts val="3694"/>
              </a:lnSpc>
              <a:spcBef>
                <a:spcPct val="0"/>
              </a:spcBef>
            </a:pPr>
            <a:r>
              <a:rPr lang="en-US" sz="30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Systems, Medical Devices, Industrial Automation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57937" y="2493363"/>
            <a:ext cx="8377697" cy="468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27"/>
              </a:lnSpc>
            </a:pPr>
            <a:r>
              <a:rPr lang="en-US" sz="76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Uses of Static Data Flow Architectures</a:t>
            </a:r>
          </a:p>
          <a:p>
            <a:pPr algn="l">
              <a:lnSpc>
                <a:spcPts val="9227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140043" y="1721723"/>
            <a:ext cx="7543800" cy="7228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1. Hard Real-Time Systems</a:t>
            </a:r>
          </a:p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 real-time applications, execution times must be strictly predictable to meet deadlines. Dynamic scheduling introduces unpredictable latencies.</a:t>
            </a:r>
          </a:p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Examples: Avionics Systems, Medical Devices, Industrial Automation</a:t>
            </a:r>
          </a:p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l">
              <a:lnSpc>
                <a:spcPts val="5349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9535634" y="0"/>
            <a:ext cx="8742841" cy="10287000"/>
            <a:chOff x="0" y="0"/>
            <a:chExt cx="2302641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0264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02641">
                  <a:moveTo>
                    <a:pt x="0" y="0"/>
                  </a:moveTo>
                  <a:lnTo>
                    <a:pt x="2302641" y="0"/>
                  </a:lnTo>
                  <a:lnTo>
                    <a:pt x="2302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30264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 spc="37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2. FPGA AND ASIC HARDWARE IMPLEMENTATIONS</a:t>
              </a:r>
            </a:p>
            <a:p>
              <a:pPr algn="ctr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 spc="37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Custom hardware implementations (FPGAs/ASICs) require pre-determined execution flows since they lack dynamic instruction reordering.</a:t>
              </a:r>
            </a:p>
            <a:p>
              <a:pPr algn="ctr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 spc="37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Examples: Cryptographic Accelerators, Image Processing Pipelines, Neural Network Accelerators.</a:t>
              </a:r>
            </a:p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133518" y="2332163"/>
            <a:ext cx="6144832" cy="564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3"/>
              </a:lnSpc>
              <a:spcBef>
                <a:spcPct val="0"/>
              </a:spcBef>
            </a:pPr>
            <a:r>
              <a:rPr lang="en-US" b="true" sz="286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FPGA and ASIC Hardware Implementations</a:t>
            </a:r>
          </a:p>
          <a:p>
            <a:pPr algn="just">
              <a:lnSpc>
                <a:spcPts val="3433"/>
              </a:lnSpc>
              <a:spcBef>
                <a:spcPct val="0"/>
              </a:spcBef>
            </a:pPr>
          </a:p>
          <a:p>
            <a:pPr algn="just">
              <a:lnSpc>
                <a:spcPts val="3433"/>
              </a:lnSpc>
              <a:spcBef>
                <a:spcPct val="0"/>
              </a:spcBef>
            </a:pPr>
            <a:r>
              <a:rPr lang="en-US" sz="286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Custom hardware implementations (FPGAs/ASICs) require pre-determined execution flows since they lack dynamic instruction reordering.</a:t>
            </a:r>
          </a:p>
          <a:p>
            <a:pPr algn="just">
              <a:lnSpc>
                <a:spcPts val="3433"/>
              </a:lnSpc>
              <a:spcBef>
                <a:spcPct val="0"/>
              </a:spcBef>
            </a:pPr>
          </a:p>
          <a:p>
            <a:pPr algn="just">
              <a:lnSpc>
                <a:spcPts val="3433"/>
              </a:lnSpc>
              <a:spcBef>
                <a:spcPct val="0"/>
              </a:spcBef>
            </a:pPr>
            <a:r>
              <a:rPr lang="en-US" sz="286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Examples: Cryptographic Accelerators, Image Processing Pipelines, Neural Network Accelerators.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031139"/>
            <a:ext cx="8377697" cy="468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27"/>
              </a:lnSpc>
            </a:pPr>
            <a:r>
              <a:rPr lang="en-US" sz="76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Uses of Static Data Flow Architectures</a:t>
            </a:r>
          </a:p>
          <a:p>
            <a:pPr algn="l">
              <a:lnSpc>
                <a:spcPts val="9227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140043" y="1721723"/>
            <a:ext cx="7543800" cy="7228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1. Hard Real-Time Systems</a:t>
            </a:r>
          </a:p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 real-time applications, execution times must be strictly predictable to meet deadlines. Dynamic scheduling introduces unpredictable latencies.</a:t>
            </a:r>
          </a:p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Examples: Avionics Systems, Medical Devices, Industrial Automation</a:t>
            </a:r>
          </a:p>
          <a:p>
            <a:pPr algn="l">
              <a:lnSpc>
                <a:spcPts val="5209"/>
              </a:lnSpc>
              <a:spcBef>
                <a:spcPct val="0"/>
              </a:spcBef>
            </a:pPr>
            <a:r>
              <a:rPr lang="en-US" sz="3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l">
              <a:lnSpc>
                <a:spcPts val="5349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9406397" y="0"/>
            <a:ext cx="8881603" cy="10287000"/>
            <a:chOff x="0" y="0"/>
            <a:chExt cx="2339188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3918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39187">
                  <a:moveTo>
                    <a:pt x="0" y="0"/>
                  </a:moveTo>
                  <a:lnTo>
                    <a:pt x="2339187" y="0"/>
                  </a:lnTo>
                  <a:lnTo>
                    <a:pt x="23391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33918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068555" y="2686050"/>
            <a:ext cx="5775162" cy="491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Compiler Optimizations (LLVM IR, Static Analysis)</a:t>
            </a:r>
          </a:p>
          <a:p>
            <a:pPr algn="just">
              <a:lnSpc>
                <a:spcPts val="3240"/>
              </a:lnSpc>
              <a:spcBef>
                <a:spcPct val="0"/>
              </a:spcBef>
            </a:pPr>
          </a:p>
          <a:p>
            <a:pPr algn="just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Compilers must optimize code before execution using static dependency analysis to extract parallelism.</a:t>
            </a:r>
          </a:p>
          <a:p>
            <a:pPr algn="just">
              <a:lnSpc>
                <a:spcPts val="3240"/>
              </a:lnSpc>
              <a:spcBef>
                <a:spcPct val="0"/>
              </a:spcBef>
            </a:pPr>
          </a:p>
          <a:p>
            <a:pPr algn="just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Examples: Instruction-Level Parallelism (ILP) Extraction, Loop Unrolling &amp; Pipelining in VLIW Processors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04947" y="1028700"/>
            <a:ext cx="10822525" cy="1930664"/>
            <a:chOff x="0" y="0"/>
            <a:chExt cx="14430034" cy="257421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4430034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12121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Data Flow(I)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017535"/>
              <a:ext cx="14430034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b="true" sz="2500" spc="37">
                  <a:solidFill>
                    <a:srgbClr val="12121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BASICS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04947" y="4651623"/>
            <a:ext cx="6282321" cy="2524125"/>
            <a:chOff x="0" y="0"/>
            <a:chExt cx="8376428" cy="33655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8376428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b="true" sz="2499" spc="37">
                  <a:solidFill>
                    <a:srgbClr val="12121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TRADITIONAL CONTROL FLOW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036108"/>
              <a:ext cx="8376428" cy="2329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121212"/>
                  </a:solidFill>
                  <a:latin typeface="DM Sans"/>
                  <a:ea typeface="DM Sans"/>
                  <a:cs typeface="DM Sans"/>
                  <a:sym typeface="DM Sans"/>
                </a:rPr>
                <a:t>Instructions are executed in a fixed sequential order (Von Neumann model) with a program counter. Out-of-order machines do reorder execution internally, but the architecture itself is still conceptually control flow.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-1570078">
            <a:off x="13113179" y="-3565441"/>
            <a:ext cx="10349643" cy="8411437"/>
          </a:xfrm>
          <a:custGeom>
            <a:avLst/>
            <a:gdLst/>
            <a:ahLst/>
            <a:cxnLst/>
            <a:rect r="r" b="b" t="t" l="l"/>
            <a:pathLst>
              <a:path h="8411437" w="10349643">
                <a:moveTo>
                  <a:pt x="10349642" y="0"/>
                </a:moveTo>
                <a:lnTo>
                  <a:pt x="0" y="0"/>
                </a:lnTo>
                <a:lnTo>
                  <a:pt x="0" y="8411437"/>
                </a:lnTo>
                <a:lnTo>
                  <a:pt x="10349642" y="8411437"/>
                </a:lnTo>
                <a:lnTo>
                  <a:pt x="10349642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144000" y="5927836"/>
            <a:ext cx="6282321" cy="2524125"/>
            <a:chOff x="0" y="0"/>
            <a:chExt cx="8376428" cy="33655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8376428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b="true" sz="2500" spc="37">
                  <a:solidFill>
                    <a:srgbClr val="12121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DATA FLOW MODEL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36108"/>
              <a:ext cx="8376428" cy="2329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121212"/>
                  </a:solidFill>
                  <a:latin typeface="DM Sans"/>
                  <a:ea typeface="DM Sans"/>
                  <a:cs typeface="DM Sans"/>
                  <a:sym typeface="DM Sans"/>
                </a:rPr>
                <a:t>Instructions (nodes) are executed as soon as their input data is available. No global program counter; each operation triggers itself based on token availability. This can expose large amounts of parallelism.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77184" y="1518557"/>
            <a:ext cx="6806412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Digi</a:t>
            </a:r>
            <a:r>
              <a:rPr lang="en-US" sz="6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tal Signal Processing</a:t>
            </a:r>
          </a:p>
          <a:p>
            <a:pPr algn="l">
              <a:lnSpc>
                <a:spcPts val="84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8802740" y="3566432"/>
            <a:ext cx="7968343" cy="529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15"/>
              </a:lnSpc>
              <a:spcBef>
                <a:spcPct val="0"/>
              </a:spcBef>
            </a:pPr>
            <a:r>
              <a:rPr lang="en-US" sz="336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Static data flow architectures are highly relevant to Digital Signal Processing (DSP) due to their deterministic execution, real-time constraints, and efficient parallel processing. DSP applications involve fixed, repetitive data transformations, making static data flow an ideal model for optimizing performance, power, and predictability.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6230600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21212"/>
                </a:solidFill>
                <a:latin typeface="DM Sans Bold"/>
                <a:ea typeface="DM Sans Bold"/>
                <a:cs typeface="DM Sans Bold"/>
                <a:sym typeface="DM Sans Bold"/>
              </a:rPr>
              <a:t>Why Dynamic Data Flow Fails in DSP?</a:t>
            </a:r>
          </a:p>
          <a:p>
            <a:pPr algn="l">
              <a:lnSpc>
                <a:spcPts val="72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224643" y="2741083"/>
            <a:ext cx="16230600" cy="5572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5"/>
              </a:lnSpc>
            </a:pPr>
            <a:r>
              <a:rPr lang="en-US" sz="316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1. </a:t>
            </a:r>
            <a:r>
              <a:rPr lang="en-US" b="true" sz="3160">
                <a:solidFill>
                  <a:srgbClr val="121212"/>
                </a:solidFill>
                <a:latin typeface="DM Sans Bold"/>
                <a:ea typeface="DM Sans Bold"/>
                <a:cs typeface="DM Sans Bold"/>
                <a:sym typeface="DM Sans Bold"/>
              </a:rPr>
              <a:t>Real-time deadlines must be met</a:t>
            </a:r>
            <a:r>
              <a:rPr lang="en-US" sz="316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→ Cannot afford runtime scheduling overhead.</a:t>
            </a:r>
          </a:p>
          <a:p>
            <a:pPr algn="l">
              <a:lnSpc>
                <a:spcPts val="4425"/>
              </a:lnSpc>
            </a:pPr>
          </a:p>
          <a:p>
            <a:pPr algn="l">
              <a:lnSpc>
                <a:spcPts val="4425"/>
              </a:lnSpc>
            </a:pPr>
            <a:r>
              <a:rPr lang="en-US" sz="316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2. </a:t>
            </a:r>
            <a:r>
              <a:rPr lang="en-US" b="true" sz="3160">
                <a:solidFill>
                  <a:srgbClr val="121212"/>
                </a:solidFill>
                <a:latin typeface="DM Sans Bold"/>
                <a:ea typeface="DM Sans Bold"/>
                <a:cs typeface="DM Sans Bold"/>
                <a:sym typeface="DM Sans Bold"/>
              </a:rPr>
              <a:t>Power efficiency is critica</a:t>
            </a:r>
            <a:r>
              <a:rPr lang="en-US" sz="316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l → DSP chips use fixed execution units with minimal control logic.</a:t>
            </a:r>
          </a:p>
          <a:p>
            <a:pPr algn="l">
              <a:lnSpc>
                <a:spcPts val="4425"/>
              </a:lnSpc>
            </a:pPr>
          </a:p>
          <a:p>
            <a:pPr algn="l">
              <a:lnSpc>
                <a:spcPts val="4425"/>
              </a:lnSpc>
            </a:pPr>
            <a:r>
              <a:rPr lang="en-US" sz="316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3. </a:t>
            </a:r>
            <a:r>
              <a:rPr lang="en-US" b="true" sz="3160">
                <a:solidFill>
                  <a:srgbClr val="121212"/>
                </a:solidFill>
                <a:latin typeface="DM Sans Bold"/>
                <a:ea typeface="DM Sans Bold"/>
                <a:cs typeface="DM Sans Bold"/>
                <a:sym typeface="DM Sans Bold"/>
              </a:rPr>
              <a:t>Hardware acceleration is required</a:t>
            </a:r>
            <a:r>
              <a:rPr lang="en-US" sz="316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→ FPGAs and ASICs use fixed execution paths for performance.</a:t>
            </a:r>
          </a:p>
          <a:p>
            <a:pPr algn="l">
              <a:lnSpc>
                <a:spcPts val="4425"/>
              </a:lnSpc>
            </a:pPr>
          </a:p>
          <a:p>
            <a:pPr algn="l">
              <a:lnSpc>
                <a:spcPts val="4425"/>
              </a:lnSpc>
            </a:pPr>
            <a:r>
              <a:rPr lang="en-US" sz="316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4. </a:t>
            </a:r>
            <a:r>
              <a:rPr lang="en-US" b="true" sz="3160">
                <a:solidFill>
                  <a:srgbClr val="121212"/>
                </a:solidFill>
                <a:latin typeface="DM Sans Bold"/>
                <a:ea typeface="DM Sans Bold"/>
                <a:cs typeface="DM Sans Bold"/>
                <a:sym typeface="DM Sans Bold"/>
              </a:rPr>
              <a:t>Deterministic behavior is essential</a:t>
            </a:r>
            <a:r>
              <a:rPr lang="en-US" sz="316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→ Communications, biomedical, and safety-critical DSP applications need guaranteed response times.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0058104" y="2838816"/>
            <a:ext cx="12558099" cy="7740355"/>
          </a:xfrm>
          <a:custGeom>
            <a:avLst/>
            <a:gdLst/>
            <a:ahLst/>
            <a:cxnLst/>
            <a:rect r="r" b="b" t="t" l="l"/>
            <a:pathLst>
              <a:path h="7740355" w="12558099">
                <a:moveTo>
                  <a:pt x="0" y="0"/>
                </a:moveTo>
                <a:lnTo>
                  <a:pt x="12558099" y="0"/>
                </a:lnTo>
                <a:lnTo>
                  <a:pt x="12558099" y="7740355"/>
                </a:lnTo>
                <a:lnTo>
                  <a:pt x="0" y="7740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8684" y="895350"/>
            <a:ext cx="14029900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Deterministic Execution </a:t>
            </a:r>
          </a:p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(Fixed Processing Pipelines)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3740" y="3935710"/>
            <a:ext cx="11193236" cy="386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9"/>
              </a:lnSpc>
              <a:spcBef>
                <a:spcPct val="0"/>
              </a:spcBef>
            </a:pPr>
            <a:r>
              <a:rPr lang="en-US" sz="27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 </a:t>
            </a:r>
            <a:r>
              <a:rPr lang="en-US" b="true" sz="274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DSP algorithms</a:t>
            </a:r>
            <a:r>
              <a:rPr lang="en-US" sz="27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(like FIR/IIR filtering, FFT, convolution, and modulation) require predictable execution times.</a:t>
            </a:r>
          </a:p>
          <a:p>
            <a:pPr algn="l">
              <a:lnSpc>
                <a:spcPts val="3849"/>
              </a:lnSpc>
              <a:spcBef>
                <a:spcPct val="0"/>
              </a:spcBef>
            </a:pPr>
          </a:p>
          <a:p>
            <a:pPr algn="l">
              <a:lnSpc>
                <a:spcPts val="3849"/>
              </a:lnSpc>
              <a:spcBef>
                <a:spcPct val="0"/>
              </a:spcBef>
            </a:pPr>
            <a:r>
              <a:rPr lang="en-US" sz="27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b="true" sz="274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Static data </a:t>
            </a:r>
            <a:r>
              <a:rPr lang="en-US" sz="27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flow ensures that every operation is scheduled before execution, avoiding unpredictable latencies.</a:t>
            </a:r>
          </a:p>
          <a:p>
            <a:pPr algn="l">
              <a:lnSpc>
                <a:spcPts val="3849"/>
              </a:lnSpc>
              <a:spcBef>
                <a:spcPct val="0"/>
              </a:spcBef>
            </a:pPr>
          </a:p>
          <a:p>
            <a:pPr algn="l">
              <a:lnSpc>
                <a:spcPts val="3849"/>
              </a:lnSpc>
              <a:spcBef>
                <a:spcPct val="0"/>
              </a:spcBef>
            </a:pPr>
            <a:r>
              <a:rPr lang="en-US" sz="27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 </a:t>
            </a:r>
            <a:r>
              <a:rPr lang="en-US" b="true" sz="274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Example</a:t>
            </a:r>
            <a:r>
              <a:rPr lang="en-US" sz="27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Radar Signal Processing must process echoes within a fixed time frame to detect objects in real time.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6697" y="6854474"/>
            <a:ext cx="10068743" cy="6865052"/>
          </a:xfrm>
          <a:custGeom>
            <a:avLst/>
            <a:gdLst/>
            <a:ahLst/>
            <a:cxnLst/>
            <a:rect r="r" b="b" t="t" l="l"/>
            <a:pathLst>
              <a:path h="6865052" w="10068743">
                <a:moveTo>
                  <a:pt x="0" y="0"/>
                </a:moveTo>
                <a:lnTo>
                  <a:pt x="10068744" y="0"/>
                </a:lnTo>
                <a:lnTo>
                  <a:pt x="10068744" y="6865052"/>
                </a:lnTo>
                <a:lnTo>
                  <a:pt x="0" y="6865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56574" y="5588000"/>
            <a:ext cx="7702726" cy="367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Efficient Parallelism &amp;</a:t>
            </a:r>
          </a:p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Pipelining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46235" y="1574199"/>
            <a:ext cx="9762728" cy="386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 </a:t>
            </a:r>
            <a:r>
              <a:rPr lang="en-US" b="true" sz="275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DSP</a:t>
            </a:r>
            <a:r>
              <a:rPr lang="en-US" sz="27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tasks often involve streaming data (audio, video, communications), making pipelining essential.</a:t>
            </a:r>
          </a:p>
          <a:p>
            <a:pPr algn="l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l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 </a:t>
            </a:r>
            <a:r>
              <a:rPr lang="en-US" b="true" sz="275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Static</a:t>
            </a:r>
            <a:r>
              <a:rPr lang="en-US" sz="27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b="true" sz="275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 </a:t>
            </a:r>
            <a:r>
              <a:rPr lang="en-US" sz="27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flow pre-allocates resources and pipelines operations efficiently without dynamic overhead. </a:t>
            </a:r>
          </a:p>
          <a:p>
            <a:pPr algn="l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l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 </a:t>
            </a:r>
            <a:r>
              <a:rPr lang="en-US" b="true" sz="275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Example</a:t>
            </a:r>
            <a:r>
              <a:rPr lang="en-US" sz="27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FFT in OFDM Communication can be mapped to a static pipeline for faster execution.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0058104" y="2838816"/>
            <a:ext cx="12558099" cy="7740355"/>
          </a:xfrm>
          <a:custGeom>
            <a:avLst/>
            <a:gdLst/>
            <a:ahLst/>
            <a:cxnLst/>
            <a:rect r="r" b="b" t="t" l="l"/>
            <a:pathLst>
              <a:path h="7740355" w="12558099">
                <a:moveTo>
                  <a:pt x="0" y="0"/>
                </a:moveTo>
                <a:lnTo>
                  <a:pt x="12558099" y="0"/>
                </a:lnTo>
                <a:lnTo>
                  <a:pt x="12558099" y="7740355"/>
                </a:lnTo>
                <a:lnTo>
                  <a:pt x="0" y="7740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60" y="1475014"/>
            <a:ext cx="15545157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0"/>
              </a:lnSpc>
              <a:spcBef>
                <a:spcPct val="0"/>
              </a:spcBef>
            </a:pPr>
            <a:r>
              <a:rPr lang="en-US" b="true" sz="425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Hardware Optimization (FPGAs, ASICs, and DSP Processors)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93396" y="3521544"/>
            <a:ext cx="10298178" cy="4103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9"/>
              </a:lnSpc>
              <a:spcBef>
                <a:spcPct val="0"/>
              </a:spcBef>
            </a:pPr>
            <a:r>
              <a:rPr lang="en-US" sz="259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 DSP algorithms are often implemented on FPGAs, ASICs, or specialized DSP processors (e.g., Texas Instruments’ TMS320, Qualcomm Hexagon).</a:t>
            </a:r>
          </a:p>
          <a:p>
            <a:pPr algn="l">
              <a:lnSpc>
                <a:spcPts val="3629"/>
              </a:lnSpc>
              <a:spcBef>
                <a:spcPct val="0"/>
              </a:spcBef>
            </a:pPr>
          </a:p>
          <a:p>
            <a:pPr algn="l">
              <a:lnSpc>
                <a:spcPts val="3629"/>
              </a:lnSpc>
              <a:spcBef>
                <a:spcPct val="0"/>
              </a:spcBef>
            </a:pPr>
            <a:r>
              <a:rPr lang="en-US" sz="259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 These architectures follow a static execution model, with predefined paths for low-power, high-speed processing.</a:t>
            </a:r>
          </a:p>
          <a:p>
            <a:pPr algn="l">
              <a:lnSpc>
                <a:spcPts val="3629"/>
              </a:lnSpc>
              <a:spcBef>
                <a:spcPct val="0"/>
              </a:spcBef>
            </a:pPr>
          </a:p>
          <a:p>
            <a:pPr algn="l">
              <a:lnSpc>
                <a:spcPts val="3629"/>
              </a:lnSpc>
              <a:spcBef>
                <a:spcPct val="0"/>
              </a:spcBef>
            </a:pPr>
            <a:r>
              <a:rPr lang="en-US" sz="259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 Example: MP3/AAC Decoding in Smartphones uses dedicated DSP units with pre-scheduled execution paths.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52072" y="-155669"/>
            <a:ext cx="6835928" cy="10598339"/>
          </a:xfrm>
          <a:custGeom>
            <a:avLst/>
            <a:gdLst/>
            <a:ahLst/>
            <a:cxnLst/>
            <a:rect r="r" b="b" t="t" l="l"/>
            <a:pathLst>
              <a:path h="10598339" w="6835928">
                <a:moveTo>
                  <a:pt x="0" y="0"/>
                </a:moveTo>
                <a:lnTo>
                  <a:pt x="6835928" y="0"/>
                </a:lnTo>
                <a:lnTo>
                  <a:pt x="6835928" y="10598338"/>
                </a:lnTo>
                <a:lnTo>
                  <a:pt x="0" y="10598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01124"/>
            <a:ext cx="6804368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Implementation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8037" y="9746480"/>
            <a:ext cx="1181217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7"/>
              </a:lnSpc>
              <a:spcBef>
                <a:spcPct val="0"/>
              </a:spcBef>
            </a:pPr>
            <a:r>
              <a:rPr lang="en-US" sz="1789" i="true">
                <a:solidFill>
                  <a:srgbClr val="121212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Code: https://github.com/kashish-a/Static-Dataflow-Implmentation.git 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3024520"/>
            <a:ext cx="7538138" cy="5343490"/>
          </a:xfrm>
          <a:custGeom>
            <a:avLst/>
            <a:gdLst/>
            <a:ahLst/>
            <a:cxnLst/>
            <a:rect r="r" b="b" t="t" l="l"/>
            <a:pathLst>
              <a:path h="5343490" w="7538138">
                <a:moveTo>
                  <a:pt x="0" y="0"/>
                </a:moveTo>
                <a:lnTo>
                  <a:pt x="7538138" y="0"/>
                </a:lnTo>
                <a:lnTo>
                  <a:pt x="7538138" y="5343490"/>
                </a:lnTo>
                <a:lnTo>
                  <a:pt x="0" y="5343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52072" y="-155669"/>
            <a:ext cx="6835928" cy="10598339"/>
          </a:xfrm>
          <a:custGeom>
            <a:avLst/>
            <a:gdLst/>
            <a:ahLst/>
            <a:cxnLst/>
            <a:rect r="r" b="b" t="t" l="l"/>
            <a:pathLst>
              <a:path h="10598339" w="6835928">
                <a:moveTo>
                  <a:pt x="0" y="0"/>
                </a:moveTo>
                <a:lnTo>
                  <a:pt x="6835928" y="0"/>
                </a:lnTo>
                <a:lnTo>
                  <a:pt x="6835928" y="10598338"/>
                </a:lnTo>
                <a:lnTo>
                  <a:pt x="0" y="10598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206951"/>
            <a:ext cx="7480109" cy="5354183"/>
          </a:xfrm>
          <a:custGeom>
            <a:avLst/>
            <a:gdLst/>
            <a:ahLst/>
            <a:cxnLst/>
            <a:rect r="r" b="b" t="t" l="l"/>
            <a:pathLst>
              <a:path h="5354183" w="7480109">
                <a:moveTo>
                  <a:pt x="0" y="0"/>
                </a:moveTo>
                <a:lnTo>
                  <a:pt x="7480109" y="0"/>
                </a:lnTo>
                <a:lnTo>
                  <a:pt x="7480109" y="5354184"/>
                </a:lnTo>
                <a:lnTo>
                  <a:pt x="0" y="5354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01124"/>
            <a:ext cx="748010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Implementation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8037" y="9746480"/>
            <a:ext cx="1181217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7"/>
              </a:lnSpc>
              <a:spcBef>
                <a:spcPct val="0"/>
              </a:spcBef>
            </a:pPr>
            <a:r>
              <a:rPr lang="en-US" sz="1789" i="true">
                <a:solidFill>
                  <a:srgbClr val="121212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Code: https://github.com/kashish-a/Static-Dataflow-Implmentation.git 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52072" y="-155669"/>
            <a:ext cx="6835928" cy="10598339"/>
          </a:xfrm>
          <a:custGeom>
            <a:avLst/>
            <a:gdLst/>
            <a:ahLst/>
            <a:cxnLst/>
            <a:rect r="r" b="b" t="t" l="l"/>
            <a:pathLst>
              <a:path h="10598339" w="6835928">
                <a:moveTo>
                  <a:pt x="0" y="0"/>
                </a:moveTo>
                <a:lnTo>
                  <a:pt x="6835928" y="0"/>
                </a:lnTo>
                <a:lnTo>
                  <a:pt x="6835928" y="10598338"/>
                </a:lnTo>
                <a:lnTo>
                  <a:pt x="0" y="10598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01124"/>
            <a:ext cx="748438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Implementation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8037" y="9746480"/>
            <a:ext cx="1181217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7"/>
              </a:lnSpc>
              <a:spcBef>
                <a:spcPct val="0"/>
              </a:spcBef>
            </a:pPr>
            <a:r>
              <a:rPr lang="en-US" sz="1789" i="true">
                <a:solidFill>
                  <a:srgbClr val="121212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Code: https://github.com/kashish-a/Static-Dataflow-Implmentation.git 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09650" y="3001954"/>
            <a:ext cx="7178013" cy="5335443"/>
          </a:xfrm>
          <a:custGeom>
            <a:avLst/>
            <a:gdLst/>
            <a:ahLst/>
            <a:cxnLst/>
            <a:rect r="r" b="b" t="t" l="l"/>
            <a:pathLst>
              <a:path h="5335443" w="7178013">
                <a:moveTo>
                  <a:pt x="0" y="0"/>
                </a:moveTo>
                <a:lnTo>
                  <a:pt x="7178013" y="0"/>
                </a:lnTo>
                <a:lnTo>
                  <a:pt x="7178013" y="5335443"/>
                </a:lnTo>
                <a:lnTo>
                  <a:pt x="0" y="5335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52072" y="-155669"/>
            <a:ext cx="6835928" cy="10598339"/>
          </a:xfrm>
          <a:custGeom>
            <a:avLst/>
            <a:gdLst/>
            <a:ahLst/>
            <a:cxnLst/>
            <a:rect r="r" b="b" t="t" l="l"/>
            <a:pathLst>
              <a:path h="10598339" w="6835928">
                <a:moveTo>
                  <a:pt x="0" y="0"/>
                </a:moveTo>
                <a:lnTo>
                  <a:pt x="6835928" y="0"/>
                </a:lnTo>
                <a:lnTo>
                  <a:pt x="6835928" y="10598338"/>
                </a:lnTo>
                <a:lnTo>
                  <a:pt x="0" y="10598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078563"/>
            <a:ext cx="7639596" cy="5338128"/>
          </a:xfrm>
          <a:custGeom>
            <a:avLst/>
            <a:gdLst/>
            <a:ahLst/>
            <a:cxnLst/>
            <a:rect r="r" b="b" t="t" l="l"/>
            <a:pathLst>
              <a:path h="5338128" w="7639596">
                <a:moveTo>
                  <a:pt x="0" y="0"/>
                </a:moveTo>
                <a:lnTo>
                  <a:pt x="7639596" y="0"/>
                </a:lnTo>
                <a:lnTo>
                  <a:pt x="7639596" y="5338128"/>
                </a:lnTo>
                <a:lnTo>
                  <a:pt x="0" y="5338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01124"/>
            <a:ext cx="811530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Implementation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8037" y="9746480"/>
            <a:ext cx="1181217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7"/>
              </a:lnSpc>
              <a:spcBef>
                <a:spcPct val="0"/>
              </a:spcBef>
            </a:pPr>
            <a:r>
              <a:rPr lang="en-US" sz="1789" i="true">
                <a:solidFill>
                  <a:srgbClr val="121212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Code: https://github.com/kashish-a/Static-Dataflow-Implmentation.git 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52072" y="-155669"/>
            <a:ext cx="6835928" cy="10598339"/>
          </a:xfrm>
          <a:custGeom>
            <a:avLst/>
            <a:gdLst/>
            <a:ahLst/>
            <a:cxnLst/>
            <a:rect r="r" b="b" t="t" l="l"/>
            <a:pathLst>
              <a:path h="10598339" w="6835928">
                <a:moveTo>
                  <a:pt x="0" y="0"/>
                </a:moveTo>
                <a:lnTo>
                  <a:pt x="6835928" y="0"/>
                </a:lnTo>
                <a:lnTo>
                  <a:pt x="6835928" y="10598338"/>
                </a:lnTo>
                <a:lnTo>
                  <a:pt x="0" y="10598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012072"/>
            <a:ext cx="7889547" cy="5354183"/>
          </a:xfrm>
          <a:custGeom>
            <a:avLst/>
            <a:gdLst/>
            <a:ahLst/>
            <a:cxnLst/>
            <a:rect r="r" b="b" t="t" l="l"/>
            <a:pathLst>
              <a:path h="5354183" w="7889547">
                <a:moveTo>
                  <a:pt x="0" y="0"/>
                </a:moveTo>
                <a:lnTo>
                  <a:pt x="7889547" y="0"/>
                </a:lnTo>
                <a:lnTo>
                  <a:pt x="7889547" y="5354183"/>
                </a:lnTo>
                <a:lnTo>
                  <a:pt x="0" y="53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01124"/>
            <a:ext cx="811530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Implementation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8037" y="9746480"/>
            <a:ext cx="1181217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7"/>
              </a:lnSpc>
              <a:spcBef>
                <a:spcPct val="0"/>
              </a:spcBef>
            </a:pPr>
            <a:r>
              <a:rPr lang="en-US" sz="1789" i="true">
                <a:solidFill>
                  <a:srgbClr val="121212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Code: https://github.com/kashish-a/Static-Dataflow-Implmentation.git 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570078">
            <a:off x="12908665" y="-2982711"/>
            <a:ext cx="10349643" cy="8411437"/>
          </a:xfrm>
          <a:custGeom>
            <a:avLst/>
            <a:gdLst/>
            <a:ahLst/>
            <a:cxnLst/>
            <a:rect r="r" b="b" t="t" l="l"/>
            <a:pathLst>
              <a:path h="8411437" w="10349643">
                <a:moveTo>
                  <a:pt x="10349643" y="0"/>
                </a:moveTo>
                <a:lnTo>
                  <a:pt x="0" y="0"/>
                </a:lnTo>
                <a:lnTo>
                  <a:pt x="0" y="8411437"/>
                </a:lnTo>
                <a:lnTo>
                  <a:pt x="10349643" y="8411437"/>
                </a:lnTo>
                <a:lnTo>
                  <a:pt x="103496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9810" y="3159288"/>
            <a:ext cx="3682209" cy="3727114"/>
          </a:xfrm>
          <a:custGeom>
            <a:avLst/>
            <a:gdLst/>
            <a:ahLst/>
            <a:cxnLst/>
            <a:rect r="r" b="b" t="t" l="l"/>
            <a:pathLst>
              <a:path h="3727114" w="3682209">
                <a:moveTo>
                  <a:pt x="0" y="0"/>
                </a:moveTo>
                <a:lnTo>
                  <a:pt x="3682208" y="0"/>
                </a:lnTo>
                <a:lnTo>
                  <a:pt x="3682208" y="3727114"/>
                </a:lnTo>
                <a:lnTo>
                  <a:pt x="0" y="3727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093136" y="1028700"/>
            <a:ext cx="7590133" cy="2360887"/>
            <a:chOff x="0" y="0"/>
            <a:chExt cx="10120177" cy="314785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0120177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DataFlow(II)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471575"/>
              <a:ext cx="1012017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b="true" sz="3000" spc="44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BASICS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870599" y="7241679"/>
            <a:ext cx="2733898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 spc="37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DATA FLOW NODE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93136" y="3782541"/>
            <a:ext cx="7590133" cy="444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 a data flow machine, a program consists of data flow nodes 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data flow node fires (fetched and executed) when all its inputs are ready i.e. when all inputs have tokens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Examples of node operations include: Arithmetic (e.g.+,*,/), Logical operations (e.g., AND, OR), Higher-level functions (e.g., filters, transforms)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52072" y="-155669"/>
            <a:ext cx="6835928" cy="10598339"/>
          </a:xfrm>
          <a:custGeom>
            <a:avLst/>
            <a:gdLst/>
            <a:ahLst/>
            <a:cxnLst/>
            <a:rect r="r" b="b" t="t" l="l"/>
            <a:pathLst>
              <a:path h="10598339" w="6835928">
                <a:moveTo>
                  <a:pt x="0" y="0"/>
                </a:moveTo>
                <a:lnTo>
                  <a:pt x="6835928" y="0"/>
                </a:lnTo>
                <a:lnTo>
                  <a:pt x="6835928" y="10598338"/>
                </a:lnTo>
                <a:lnTo>
                  <a:pt x="0" y="10598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915966"/>
            <a:ext cx="8366674" cy="5351514"/>
          </a:xfrm>
          <a:custGeom>
            <a:avLst/>
            <a:gdLst/>
            <a:ahLst/>
            <a:cxnLst/>
            <a:rect r="r" b="b" t="t" l="l"/>
            <a:pathLst>
              <a:path h="5351514" w="8366674">
                <a:moveTo>
                  <a:pt x="0" y="0"/>
                </a:moveTo>
                <a:lnTo>
                  <a:pt x="8366674" y="0"/>
                </a:lnTo>
                <a:lnTo>
                  <a:pt x="8366674" y="5351514"/>
                </a:lnTo>
                <a:lnTo>
                  <a:pt x="0" y="535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01124"/>
            <a:ext cx="811530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Implementation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8037" y="9746480"/>
            <a:ext cx="1181217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7"/>
              </a:lnSpc>
              <a:spcBef>
                <a:spcPct val="0"/>
              </a:spcBef>
            </a:pPr>
            <a:r>
              <a:rPr lang="en-US" sz="1789" i="true">
                <a:solidFill>
                  <a:srgbClr val="121212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Code: https://github.com/kashish-a/Static-Dataflow-Implmentation.git  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52072" y="-155669"/>
            <a:ext cx="6835928" cy="10598339"/>
          </a:xfrm>
          <a:custGeom>
            <a:avLst/>
            <a:gdLst/>
            <a:ahLst/>
            <a:cxnLst/>
            <a:rect r="r" b="b" t="t" l="l"/>
            <a:pathLst>
              <a:path h="10598339" w="6835928">
                <a:moveTo>
                  <a:pt x="0" y="0"/>
                </a:moveTo>
                <a:lnTo>
                  <a:pt x="6835928" y="0"/>
                </a:lnTo>
                <a:lnTo>
                  <a:pt x="6835928" y="10598338"/>
                </a:lnTo>
                <a:lnTo>
                  <a:pt x="0" y="10598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829251"/>
            <a:ext cx="7487856" cy="5330065"/>
          </a:xfrm>
          <a:custGeom>
            <a:avLst/>
            <a:gdLst/>
            <a:ahLst/>
            <a:cxnLst/>
            <a:rect r="r" b="b" t="t" l="l"/>
            <a:pathLst>
              <a:path h="5330065" w="7487856">
                <a:moveTo>
                  <a:pt x="0" y="0"/>
                </a:moveTo>
                <a:lnTo>
                  <a:pt x="7487856" y="0"/>
                </a:lnTo>
                <a:lnTo>
                  <a:pt x="7487856" y="5330065"/>
                </a:lnTo>
                <a:lnTo>
                  <a:pt x="0" y="5330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01124"/>
            <a:ext cx="7487856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Implementation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8037" y="9746480"/>
            <a:ext cx="1181217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7"/>
              </a:lnSpc>
              <a:spcBef>
                <a:spcPct val="0"/>
              </a:spcBef>
            </a:pPr>
            <a:r>
              <a:rPr lang="en-US" sz="1789" i="true">
                <a:solidFill>
                  <a:srgbClr val="121212"/>
                </a:solidFill>
                <a:latin typeface="Roboto Mono Italics"/>
                <a:ea typeface="Roboto Mono Italics"/>
                <a:cs typeface="Roboto Mono Italics"/>
                <a:sym typeface="Roboto Mono Italics"/>
              </a:rPr>
              <a:t>Code: https://github.com/kashish-a/Static-Dataflow-Implmentation.git 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61500" y="1019175"/>
            <a:ext cx="626840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References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61500" y="2842058"/>
            <a:ext cx="1340240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u="sng">
                <a:solidFill>
                  <a:srgbClr val="121212"/>
                </a:solidFill>
                <a:latin typeface="Arimo"/>
                <a:ea typeface="Arimo"/>
                <a:cs typeface="Arimo"/>
                <a:sym typeface="Arimo"/>
                <a:hlinkClick r:id="rId2" tooltip="https://pages.cs.wisc.edu/~markhill/restricted/ieeecomputer94_dataflow.pdf"/>
              </a:rPr>
              <a:t>https://pages.cs.wisc.edu/~markhill/restricted/ieeecomputer94_dataflow.pdf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61500" y="3811804"/>
            <a:ext cx="1340240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u="sng">
                <a:solidFill>
                  <a:srgbClr val="121212"/>
                </a:solidFill>
                <a:latin typeface="Arimo"/>
                <a:ea typeface="Arimo"/>
                <a:cs typeface="Arimo"/>
                <a:sym typeface="Arimo"/>
                <a:hlinkClick r:id="rId3" tooltip="https://course.ece.cmu.edu/~ece742/f12/lib/exe/fetch.php?media=onur-18-742-fall12-lecture22-dataflow-i-afterlecture.pdf"/>
              </a:rPr>
              <a:t>https:/course.ece.cmu.edu/~ece742/f12/lib/exe/fetch.php?media=onur-18-742-fall12-lecture22-dataflow-i-afterlecture.pdf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61500" y="5314950"/>
            <a:ext cx="1340240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u="sng">
                <a:solidFill>
                  <a:srgbClr val="121212"/>
                </a:solidFill>
                <a:latin typeface="Arimo"/>
                <a:ea typeface="Arimo"/>
                <a:cs typeface="Arimo"/>
                <a:sym typeface="Arimo"/>
                <a:hlinkClick r:id="rId4" tooltip="https://courses.cs.washington.edu/courses/cse548/11au/Dennis-Dataflow.pdf"/>
              </a:rPr>
              <a:t>https://courses.cs.washington.edu/courses/cse548/11au/Dennis-Dataflow.pdf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61500" y="6819900"/>
            <a:ext cx="1340240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u="sng">
                <a:solidFill>
                  <a:srgbClr val="121212"/>
                </a:solidFill>
                <a:latin typeface="Arimo"/>
                <a:ea typeface="Arimo"/>
                <a:cs typeface="Arimo"/>
                <a:sym typeface="Arimo"/>
              </a:rPr>
              <a:t>https://journals.sagepub.com/doi/10.1177/003754979907300203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10825726" y="-3393206"/>
            <a:ext cx="12558099" cy="7740355"/>
          </a:xfrm>
          <a:custGeom>
            <a:avLst/>
            <a:gdLst/>
            <a:ahLst/>
            <a:cxnLst/>
            <a:rect r="r" b="b" t="t" l="l"/>
            <a:pathLst>
              <a:path h="7740355" w="12558099">
                <a:moveTo>
                  <a:pt x="0" y="0"/>
                </a:moveTo>
                <a:lnTo>
                  <a:pt x="12558098" y="0"/>
                </a:lnTo>
                <a:lnTo>
                  <a:pt x="12558098" y="7740355"/>
                </a:lnTo>
                <a:lnTo>
                  <a:pt x="0" y="77403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2410" y="1869983"/>
            <a:ext cx="6303647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Conclusion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872410" y="2908671"/>
            <a:ext cx="10466157" cy="4590651"/>
            <a:chOff x="0" y="0"/>
            <a:chExt cx="13954875" cy="612086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13954875" cy="7233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0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18966"/>
              <a:ext cx="13954875" cy="5101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16"/>
                </a:lnSpc>
              </a:pPr>
              <a:r>
                <a:rPr lang="en-US" sz="3154">
                  <a:solidFill>
                    <a:srgbClr val="121212"/>
                  </a:solidFill>
                  <a:latin typeface="DM Sans"/>
                  <a:ea typeface="DM Sans"/>
                  <a:cs typeface="DM Sans"/>
                  <a:sym typeface="DM Sans"/>
                </a:rPr>
                <a:t>Static data flow architectures are crucial for modern computing, enabling efficient parallelism, energy efficiency, and real-time guarantees. They are widely used in ML accelerators, HPC, embedded systems, and network processors, making them a key component of the latest computing advancements.</a:t>
              </a:r>
            </a:p>
            <a:p>
              <a:pPr algn="l">
                <a:lnSpc>
                  <a:spcPts val="441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-3176530" y="4656316"/>
            <a:ext cx="9140370" cy="7428628"/>
          </a:xfrm>
          <a:custGeom>
            <a:avLst/>
            <a:gdLst/>
            <a:ahLst/>
            <a:cxnLst/>
            <a:rect r="r" b="b" t="t" l="l"/>
            <a:pathLst>
              <a:path h="7428628" w="9140370">
                <a:moveTo>
                  <a:pt x="9140370" y="0"/>
                </a:moveTo>
                <a:lnTo>
                  <a:pt x="0" y="0"/>
                </a:lnTo>
                <a:lnTo>
                  <a:pt x="0" y="7428629"/>
                </a:lnTo>
                <a:lnTo>
                  <a:pt x="9140370" y="7428629"/>
                </a:lnTo>
                <a:lnTo>
                  <a:pt x="914037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277444">
            <a:off x="10501201" y="-771469"/>
            <a:ext cx="12558099" cy="7740355"/>
          </a:xfrm>
          <a:custGeom>
            <a:avLst/>
            <a:gdLst/>
            <a:ahLst/>
            <a:cxnLst/>
            <a:rect r="r" b="b" t="t" l="l"/>
            <a:pathLst>
              <a:path h="7740355" w="12558099">
                <a:moveTo>
                  <a:pt x="0" y="0"/>
                </a:moveTo>
                <a:lnTo>
                  <a:pt x="12558099" y="0"/>
                </a:lnTo>
                <a:lnTo>
                  <a:pt x="12558099" y="7740355"/>
                </a:lnTo>
                <a:lnTo>
                  <a:pt x="0" y="7740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0251" y="3391556"/>
            <a:ext cx="9370478" cy="3503887"/>
            <a:chOff x="0" y="0"/>
            <a:chExt cx="12493971" cy="467185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2493971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20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Thank you!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284375"/>
              <a:ext cx="12493971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spc="44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Please ask us your questions</a:t>
              </a:r>
            </a:p>
            <a:p>
              <a:pPr algn="l">
                <a:lnSpc>
                  <a:spcPts val="4200"/>
                </a:lnSpc>
              </a:pPr>
              <a:r>
                <a:rPr lang="en-US" sz="3000" spc="44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and comments.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84344" y="0"/>
            <a:ext cx="5503656" cy="10287000"/>
          </a:xfrm>
          <a:custGeom>
            <a:avLst/>
            <a:gdLst/>
            <a:ahLst/>
            <a:cxnLst/>
            <a:rect r="r" b="b" t="t" l="l"/>
            <a:pathLst>
              <a:path h="10287000" w="5503656">
                <a:moveTo>
                  <a:pt x="0" y="0"/>
                </a:moveTo>
                <a:lnTo>
                  <a:pt x="5503656" y="0"/>
                </a:lnTo>
                <a:lnTo>
                  <a:pt x="550365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340" t="0" r="-25027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20258" y="219132"/>
            <a:ext cx="1918304" cy="2722165"/>
          </a:xfrm>
          <a:custGeom>
            <a:avLst/>
            <a:gdLst/>
            <a:ahLst/>
            <a:cxnLst/>
            <a:rect r="r" b="b" t="t" l="l"/>
            <a:pathLst>
              <a:path h="2722165" w="1918304">
                <a:moveTo>
                  <a:pt x="0" y="0"/>
                </a:moveTo>
                <a:lnTo>
                  <a:pt x="1918304" y="0"/>
                </a:lnTo>
                <a:lnTo>
                  <a:pt x="1918304" y="2722165"/>
                </a:lnTo>
                <a:lnTo>
                  <a:pt x="0" y="2722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8328" y="2546357"/>
            <a:ext cx="2040612" cy="2597143"/>
          </a:xfrm>
          <a:custGeom>
            <a:avLst/>
            <a:gdLst/>
            <a:ahLst/>
            <a:cxnLst/>
            <a:rect r="r" b="b" t="t" l="l"/>
            <a:pathLst>
              <a:path h="2597143" w="2040612">
                <a:moveTo>
                  <a:pt x="0" y="0"/>
                </a:moveTo>
                <a:lnTo>
                  <a:pt x="2040612" y="0"/>
                </a:lnTo>
                <a:lnTo>
                  <a:pt x="2040612" y="2597143"/>
                </a:lnTo>
                <a:lnTo>
                  <a:pt x="0" y="2597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86781" y="5302602"/>
            <a:ext cx="3714581" cy="2039975"/>
          </a:xfrm>
          <a:custGeom>
            <a:avLst/>
            <a:gdLst/>
            <a:ahLst/>
            <a:cxnLst/>
            <a:rect r="r" b="b" t="t" l="l"/>
            <a:pathLst>
              <a:path h="2039975" w="3714581">
                <a:moveTo>
                  <a:pt x="0" y="0"/>
                </a:moveTo>
                <a:lnTo>
                  <a:pt x="3714581" y="0"/>
                </a:lnTo>
                <a:lnTo>
                  <a:pt x="3714581" y="2039975"/>
                </a:lnTo>
                <a:lnTo>
                  <a:pt x="0" y="2039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41268" y="7767710"/>
            <a:ext cx="3372240" cy="1810099"/>
          </a:xfrm>
          <a:custGeom>
            <a:avLst/>
            <a:gdLst/>
            <a:ahLst/>
            <a:cxnLst/>
            <a:rect r="r" b="b" t="t" l="l"/>
            <a:pathLst>
              <a:path h="1810099" w="3372240">
                <a:moveTo>
                  <a:pt x="0" y="0"/>
                </a:moveTo>
                <a:lnTo>
                  <a:pt x="3372239" y="0"/>
                </a:lnTo>
                <a:lnTo>
                  <a:pt x="3372239" y="1810099"/>
                </a:lnTo>
                <a:lnTo>
                  <a:pt x="0" y="18100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25542" y="3546161"/>
            <a:ext cx="2566815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b="true" sz="3099" spc="46">
                <a:solidFill>
                  <a:srgbClr val="121212"/>
                </a:solidFill>
                <a:latin typeface="DM Sans Bold"/>
                <a:ea typeface="DM Sans Bold"/>
                <a:cs typeface="DM Sans Bold"/>
                <a:sym typeface="DM Sans Bold"/>
              </a:rPr>
              <a:t>OPERATORS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58940" y="1281447"/>
            <a:ext cx="1135728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b="true" sz="3099" spc="46">
                <a:solidFill>
                  <a:srgbClr val="121212"/>
                </a:solidFill>
                <a:latin typeface="DM Sans Bold"/>
                <a:ea typeface="DM Sans Bold"/>
                <a:cs typeface="DM Sans Bold"/>
                <a:sym typeface="DM Sans Bold"/>
              </a:rPr>
              <a:t>FORK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645" y="1019175"/>
            <a:ext cx="856130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121212"/>
                </a:solidFill>
                <a:latin typeface="Roboto Mono"/>
                <a:ea typeface="Roboto Mono"/>
                <a:cs typeface="Roboto Mono"/>
                <a:sym typeface="Roboto Mono"/>
              </a:rPr>
              <a:t>DataFlow (III)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40027" y="8373992"/>
            <a:ext cx="1522641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b="true" sz="3099" spc="46">
                <a:solidFill>
                  <a:srgbClr val="121212"/>
                </a:solidFill>
                <a:latin typeface="DM Sans Bold"/>
                <a:ea typeface="DM Sans Bold"/>
                <a:cs typeface="DM Sans Bold"/>
                <a:sym typeface="DM Sans Bold"/>
              </a:rPr>
              <a:t>MERGE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28784" y="6023822"/>
            <a:ext cx="1657997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b="true" sz="3099" spc="4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SWITCH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7645" y="2371055"/>
            <a:ext cx="267436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 spc="3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TYPES OF NODES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737084"/>
            <a:ext cx="374650" cy="37465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21212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646697" y="1679934"/>
            <a:ext cx="5852842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121212"/>
                </a:solidFill>
                <a:latin typeface="Roboto Mono"/>
                <a:ea typeface="Roboto Mono"/>
                <a:cs typeface="Roboto Mono"/>
                <a:sym typeface="Roboto Mono"/>
              </a:rPr>
              <a:t>Firing </a:t>
            </a:r>
          </a:p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121212"/>
                </a:solidFill>
                <a:latin typeface="Roboto Mono"/>
                <a:ea typeface="Roboto Mono"/>
                <a:cs typeface="Roboto Mono"/>
                <a:sym typeface="Roboto Mono"/>
              </a:rPr>
              <a:t>of Nodes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183160" y="1737084"/>
            <a:ext cx="6323224" cy="1250950"/>
            <a:chOff x="0" y="0"/>
            <a:chExt cx="8430965" cy="166793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795786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b="true" sz="2500" spc="37">
                  <a:solidFill>
                    <a:srgbClr val="12121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145277" y="-57150"/>
              <a:ext cx="7285688" cy="1725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 b="true">
                  <a:solidFill>
                    <a:srgbClr val="12121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Toke</a:t>
              </a:r>
              <a:r>
                <a:rPr lang="en-US" sz="2500" b="true">
                  <a:solidFill>
                    <a:srgbClr val="12121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ns Arrive:</a:t>
              </a:r>
              <a:r>
                <a:rPr lang="en-US" sz="2500">
                  <a:solidFill>
                    <a:srgbClr val="121212"/>
                  </a:solidFill>
                  <a:latin typeface="DM Sans"/>
                  <a:ea typeface="DM Sans"/>
                  <a:cs typeface="DM Sans"/>
                  <a:sym typeface="DM Sans"/>
                </a:rPr>
                <a:t> The node’s input ports each receive the required number of tokens.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110618" y="3753209"/>
            <a:ext cx="6323224" cy="1250950"/>
            <a:chOff x="0" y="0"/>
            <a:chExt cx="8430965" cy="166793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795786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b="true" sz="2500" spc="37">
                  <a:solidFill>
                    <a:srgbClr val="12121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45277" y="-57150"/>
              <a:ext cx="7285688" cy="1725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 b="true">
                  <a:solidFill>
                    <a:srgbClr val="12121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Ex</a:t>
              </a:r>
              <a:r>
                <a:rPr lang="en-US" sz="2500" b="true">
                  <a:solidFill>
                    <a:srgbClr val="12121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ecution</a:t>
              </a:r>
              <a:r>
                <a:rPr lang="en-US" sz="2500">
                  <a:solidFill>
                    <a:srgbClr val="121212"/>
                  </a:solidFill>
                  <a:latin typeface="DM Sans"/>
                  <a:ea typeface="DM Sans"/>
                  <a:cs typeface="DM Sans"/>
                  <a:sym typeface="DM Sans"/>
                </a:rPr>
                <a:t>: The node “fires” (performs its operation, such as adding two numbers).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110618" y="5704260"/>
            <a:ext cx="6323224" cy="1250950"/>
            <a:chOff x="0" y="0"/>
            <a:chExt cx="8430965" cy="166793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795786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b="true" sz="2500" spc="37">
                  <a:solidFill>
                    <a:srgbClr val="12121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03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145277" y="-57150"/>
              <a:ext cx="7285688" cy="1725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 b="true">
                  <a:solidFill>
                    <a:srgbClr val="12121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</a:t>
              </a:r>
              <a:r>
                <a:rPr lang="en-US" sz="2500" b="true">
                  <a:solidFill>
                    <a:srgbClr val="12121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oken Production</a:t>
              </a:r>
              <a:r>
                <a:rPr lang="en-US" sz="2500">
                  <a:solidFill>
                    <a:srgbClr val="121212"/>
                  </a:solidFill>
                  <a:latin typeface="DM Sans"/>
                  <a:ea typeface="DM Sans"/>
                  <a:cs typeface="DM Sans"/>
                  <a:sym typeface="DM Sans"/>
                </a:rPr>
                <a:t>: The node outputs the result as one or more tokens on its output ports.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110618" y="7660060"/>
            <a:ext cx="6323224" cy="1250950"/>
            <a:chOff x="0" y="0"/>
            <a:chExt cx="8430965" cy="166793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795786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b="true" sz="2500" spc="37">
                  <a:solidFill>
                    <a:srgbClr val="12121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04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145277" y="-57150"/>
              <a:ext cx="7285688" cy="1725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121212"/>
                  </a:solidFill>
                  <a:latin typeface="DM Sans"/>
                  <a:ea typeface="DM Sans"/>
                  <a:cs typeface="DM Sans"/>
                  <a:sym typeface="DM Sans"/>
                </a:rPr>
                <a:t>Propagation: Th</a:t>
              </a:r>
              <a:r>
                <a:rPr lang="en-US" sz="2500">
                  <a:solidFill>
                    <a:srgbClr val="121212"/>
                  </a:solidFill>
                  <a:latin typeface="DM Sans"/>
                  <a:ea typeface="DM Sans"/>
                  <a:cs typeface="DM Sans"/>
                  <a:sym typeface="DM Sans"/>
                </a:rPr>
                <a:t>ese output tokens flow along outgoing arcs to downstream nodes.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44000" y="5704260"/>
            <a:ext cx="374650" cy="374650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21212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144000" y="7660060"/>
            <a:ext cx="374650" cy="374650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21212">
                <a:alpha val="19608"/>
              </a:srgbClr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144000" y="3753209"/>
            <a:ext cx="374650" cy="374650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21212">
                <a:alpha val="19608"/>
              </a:srgbClr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-1531849" y="5143500"/>
            <a:ext cx="9298165" cy="7066605"/>
          </a:xfrm>
          <a:custGeom>
            <a:avLst/>
            <a:gdLst/>
            <a:ahLst/>
            <a:cxnLst/>
            <a:rect r="r" b="b" t="t" l="l"/>
            <a:pathLst>
              <a:path h="7066605" w="9298165">
                <a:moveTo>
                  <a:pt x="0" y="0"/>
                </a:moveTo>
                <a:lnTo>
                  <a:pt x="9298165" y="0"/>
                </a:lnTo>
                <a:lnTo>
                  <a:pt x="9298165" y="7066605"/>
                </a:lnTo>
                <a:lnTo>
                  <a:pt x="0" y="7066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0594" y="1019175"/>
            <a:ext cx="925980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Graph Modelling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60594" y="3697272"/>
            <a:ext cx="4897414" cy="5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9"/>
              </a:lnSpc>
            </a:pPr>
            <a:r>
              <a:rPr lang="en-US" sz="27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d</a:t>
            </a:r>
            <a:r>
              <a:rPr lang="en-US" sz="27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ata flow graph is typically represented as a directed graph </a:t>
            </a:r>
            <a:r>
              <a:rPr lang="en-US" sz="274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G=(V,E)</a:t>
            </a:r>
            <a:r>
              <a:rPr lang="en-US" sz="27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where:</a:t>
            </a:r>
          </a:p>
          <a:p>
            <a:pPr algn="just" marL="593640" indent="-296820" lvl="1">
              <a:lnSpc>
                <a:spcPts val="3849"/>
              </a:lnSpc>
              <a:buFont typeface="Arial"/>
              <a:buChar char="•"/>
            </a:pPr>
            <a:r>
              <a:rPr lang="en-US" b="true" sz="274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V</a:t>
            </a:r>
            <a:r>
              <a:rPr lang="en-US" sz="27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(vertices) are the nodes (actors/operators).</a:t>
            </a:r>
          </a:p>
          <a:p>
            <a:pPr algn="just" marL="593638" indent="-296819" lvl="1">
              <a:lnSpc>
                <a:spcPts val="3849"/>
              </a:lnSpc>
              <a:buFont typeface="Arial"/>
              <a:buChar char="•"/>
            </a:pPr>
            <a:r>
              <a:rPr lang="en-US" b="true" sz="274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</a:t>
            </a:r>
            <a:r>
              <a:rPr lang="en-US" sz="27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(edges) are the arcs carrying data tokens.</a:t>
            </a:r>
          </a:p>
          <a:p>
            <a:pPr algn="just">
              <a:lnSpc>
                <a:spcPts val="3849"/>
              </a:lnSpc>
            </a:pPr>
          </a:p>
          <a:p>
            <a:pPr algn="just">
              <a:lnSpc>
                <a:spcPts val="3849"/>
              </a:lnSpc>
            </a:pPr>
            <a:r>
              <a:rPr lang="en-US" sz="27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Each edge (u→v) indicates that output of node u is an input to node v. </a:t>
            </a:r>
          </a:p>
          <a:p>
            <a:pPr algn="just">
              <a:lnSpc>
                <a:spcPts val="384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755641" y="3697272"/>
            <a:ext cx="7190495" cy="483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27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Optionally, edges can be annotated with:</a:t>
            </a:r>
          </a:p>
          <a:p>
            <a:pPr algn="just" marL="593640" indent="-296820" lvl="1">
              <a:lnSpc>
                <a:spcPts val="3849"/>
              </a:lnSpc>
              <a:buFont typeface="Arial"/>
              <a:buChar char="•"/>
            </a:pPr>
            <a:r>
              <a:rPr lang="en-US" b="true" sz="274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Token rates </a:t>
            </a:r>
            <a:r>
              <a:rPr lang="en-US" sz="27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(the number of tokens produced/consumed each firing</a:t>
            </a:r>
            <a:r>
              <a:rPr lang="en-US" sz="27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r>
              <a:rPr lang="en-US" sz="27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 marL="593640" indent="-296820" lvl="1">
              <a:lnSpc>
                <a:spcPts val="3849"/>
              </a:lnSpc>
              <a:buFont typeface="Arial"/>
              <a:buChar char="•"/>
            </a:pPr>
            <a:r>
              <a:rPr lang="en-US" b="true" sz="274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Delays</a:t>
            </a:r>
            <a:r>
              <a:rPr lang="en-US" sz="27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(initial tokens or placeholders that model state or pipeline stages).</a:t>
            </a:r>
          </a:p>
          <a:p>
            <a:pPr algn="l">
              <a:lnSpc>
                <a:spcPts val="3849"/>
              </a:lnSpc>
            </a:pPr>
          </a:p>
          <a:p>
            <a:pPr algn="l">
              <a:lnSpc>
                <a:spcPts val="3849"/>
              </a:lnSpc>
            </a:pPr>
            <a:r>
              <a:rPr lang="en-US" sz="27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</a:t>
            </a:r>
            <a:r>
              <a:rPr lang="en-US" sz="27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74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static data flow</a:t>
            </a:r>
            <a:r>
              <a:rPr lang="en-US" sz="27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these production/consumption rates are </a:t>
            </a:r>
            <a:r>
              <a:rPr lang="en-US" sz="274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fixed</a:t>
            </a:r>
            <a:r>
              <a:rPr lang="en-US" sz="27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274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known</a:t>
            </a:r>
            <a:r>
              <a:rPr lang="en-US" sz="27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at </a:t>
            </a:r>
            <a:r>
              <a:rPr lang="en-US" sz="274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compile</a:t>
            </a:r>
            <a:r>
              <a:rPr lang="en-US" sz="27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time, enabling a </a:t>
            </a:r>
            <a:r>
              <a:rPr lang="en-US" sz="274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static</a:t>
            </a:r>
            <a:r>
              <a:rPr lang="en-US" sz="27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74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schedule</a:t>
            </a:r>
            <a:r>
              <a:rPr lang="en-US" sz="274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to be computed.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350889" y="-2627578"/>
            <a:ext cx="9020253" cy="7888621"/>
          </a:xfrm>
          <a:custGeom>
            <a:avLst/>
            <a:gdLst/>
            <a:ahLst/>
            <a:cxnLst/>
            <a:rect r="r" b="b" t="t" l="l"/>
            <a:pathLst>
              <a:path h="7888621" w="9020253">
                <a:moveTo>
                  <a:pt x="0" y="0"/>
                </a:moveTo>
                <a:lnTo>
                  <a:pt x="9020252" y="0"/>
                </a:lnTo>
                <a:lnTo>
                  <a:pt x="9020252" y="7888621"/>
                </a:lnTo>
                <a:lnTo>
                  <a:pt x="0" y="7888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0594" y="1019175"/>
            <a:ext cx="925980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Graph Modelling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350889" y="-2627578"/>
            <a:ext cx="9020253" cy="7888621"/>
          </a:xfrm>
          <a:custGeom>
            <a:avLst/>
            <a:gdLst/>
            <a:ahLst/>
            <a:cxnLst/>
            <a:rect r="r" b="b" t="t" l="l"/>
            <a:pathLst>
              <a:path h="7888621" w="9020253">
                <a:moveTo>
                  <a:pt x="0" y="0"/>
                </a:moveTo>
                <a:lnTo>
                  <a:pt x="9020252" y="0"/>
                </a:lnTo>
                <a:lnTo>
                  <a:pt x="9020252" y="7888621"/>
                </a:lnTo>
                <a:lnTo>
                  <a:pt x="0" y="7888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55871" y="3203575"/>
            <a:ext cx="5498812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b="true" sz="2499" spc="3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Source Node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spc="3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node with no input edges (i.e., it does not depend on any other node’s output). It might generate or provide data tokens.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555061" y="5095875"/>
            <a:ext cx="5498812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b="true" sz="2499" spc="3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Sink Node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spc="3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node with no output edges (i.e., it does not send data to any other node). It might consume tokens and produce final results for external use.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7190" y="6328077"/>
            <a:ext cx="10418220" cy="7917847"/>
          </a:xfrm>
          <a:custGeom>
            <a:avLst/>
            <a:gdLst/>
            <a:ahLst/>
            <a:cxnLst/>
            <a:rect r="r" b="b" t="t" l="l"/>
            <a:pathLst>
              <a:path h="7917847" w="10418220">
                <a:moveTo>
                  <a:pt x="0" y="0"/>
                </a:moveTo>
                <a:lnTo>
                  <a:pt x="10418220" y="0"/>
                </a:lnTo>
                <a:lnTo>
                  <a:pt x="10418220" y="7917846"/>
                </a:lnTo>
                <a:lnTo>
                  <a:pt x="0" y="7917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83492" y="0"/>
            <a:ext cx="10004508" cy="10287000"/>
            <a:chOff x="0" y="0"/>
            <a:chExt cx="2634932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3493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634932">
                  <a:moveTo>
                    <a:pt x="0" y="0"/>
                  </a:moveTo>
                  <a:lnTo>
                    <a:pt x="2634932" y="0"/>
                  </a:lnTo>
                  <a:lnTo>
                    <a:pt x="263493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63493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79835" y="1028700"/>
            <a:ext cx="7213608" cy="3172338"/>
            <a:chOff x="0" y="0"/>
            <a:chExt cx="9618145" cy="422978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9618145" cy="326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Static</a:t>
              </a:r>
            </a:p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DataFlow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618682"/>
              <a:ext cx="9618145" cy="611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82"/>
                </a:lnSpc>
              </a:pPr>
              <a:r>
                <a:rPr lang="en-US" b="true" sz="2773" spc="4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BASICS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144000" y="684987"/>
            <a:ext cx="7870402" cy="8869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00"/>
              </a:lnSpc>
              <a:spcBef>
                <a:spcPct val="0"/>
              </a:spcBef>
            </a:pPr>
            <a:r>
              <a:rPr lang="en-US" b="true" sz="2285" spc="34">
                <a:solidFill>
                  <a:srgbClr val="313131"/>
                </a:solidFill>
                <a:latin typeface="DM Sans Bold"/>
                <a:ea typeface="DM Sans Bold"/>
                <a:cs typeface="DM Sans Bold"/>
                <a:sym typeface="DM Sans Bold"/>
              </a:rPr>
              <a:t>Deterministic Execution</a:t>
            </a:r>
          </a:p>
          <a:p>
            <a:pPr algn="just">
              <a:lnSpc>
                <a:spcPts val="2920"/>
              </a:lnSpc>
              <a:spcBef>
                <a:spcPct val="0"/>
              </a:spcBef>
            </a:pPr>
            <a:r>
              <a:rPr lang="en-US" sz="2085" spc="31">
                <a:solidFill>
                  <a:srgbClr val="313131"/>
                </a:solidFill>
                <a:latin typeface="DM Sans"/>
                <a:ea typeface="DM Sans"/>
                <a:cs typeface="DM Sans"/>
                <a:sym typeface="DM Sans"/>
              </a:rPr>
              <a:t>Execution schedule is fixed at compile time, ensuring predictable timing. Fixed token production/consumption rates allow precise calculation of when each node fires.</a:t>
            </a:r>
          </a:p>
          <a:p>
            <a:pPr algn="just">
              <a:lnSpc>
                <a:spcPts val="2920"/>
              </a:lnSpc>
              <a:spcBef>
                <a:spcPct val="0"/>
              </a:spcBef>
            </a:pPr>
          </a:p>
          <a:p>
            <a:pPr algn="just">
              <a:lnSpc>
                <a:spcPts val="3200"/>
              </a:lnSpc>
              <a:spcBef>
                <a:spcPct val="0"/>
              </a:spcBef>
            </a:pPr>
            <a:r>
              <a:rPr lang="en-US" b="true" sz="2285" spc="34">
                <a:solidFill>
                  <a:srgbClr val="313131"/>
                </a:solidFill>
                <a:latin typeface="DM Sans Bold"/>
                <a:ea typeface="DM Sans Bold"/>
                <a:cs typeface="DM Sans Bold"/>
                <a:sym typeface="DM Sans Bold"/>
              </a:rPr>
              <a:t>Non-Reentrancy</a:t>
            </a:r>
          </a:p>
          <a:p>
            <a:pPr algn="just">
              <a:lnSpc>
                <a:spcPts val="2920"/>
              </a:lnSpc>
              <a:spcBef>
                <a:spcPct val="0"/>
              </a:spcBef>
            </a:pPr>
            <a:r>
              <a:rPr lang="en-US" sz="2085" spc="31">
                <a:solidFill>
                  <a:srgbClr val="313131"/>
                </a:solidFill>
                <a:latin typeface="DM Sans"/>
                <a:ea typeface="DM Sans"/>
                <a:cs typeface="DM Sans"/>
                <a:sym typeface="DM Sans"/>
              </a:rPr>
              <a:t>Each node processes one set of inputs at a time, ensuring atomic and isolated operations. Prevents overlapping executions, which simplifies debugging and verification.</a:t>
            </a:r>
          </a:p>
          <a:p>
            <a:pPr algn="just">
              <a:lnSpc>
                <a:spcPts val="2920"/>
              </a:lnSpc>
              <a:spcBef>
                <a:spcPct val="0"/>
              </a:spcBef>
            </a:pPr>
          </a:p>
          <a:p>
            <a:pPr algn="just">
              <a:lnSpc>
                <a:spcPts val="3200"/>
              </a:lnSpc>
              <a:spcBef>
                <a:spcPct val="0"/>
              </a:spcBef>
            </a:pPr>
            <a:r>
              <a:rPr lang="en-US" b="true" sz="2285" spc="34">
                <a:solidFill>
                  <a:srgbClr val="313131"/>
                </a:solidFill>
                <a:latin typeface="DM Sans Bold"/>
                <a:ea typeface="DM Sans Bold"/>
                <a:cs typeface="DM Sans Bold"/>
                <a:sym typeface="DM Sans Bold"/>
              </a:rPr>
              <a:t>Low Runtime Overhead</a:t>
            </a:r>
          </a:p>
          <a:p>
            <a:pPr algn="just">
              <a:lnSpc>
                <a:spcPts val="2920"/>
              </a:lnSpc>
              <a:spcBef>
                <a:spcPct val="0"/>
              </a:spcBef>
            </a:pPr>
            <a:r>
              <a:rPr lang="en-US" sz="2085" spc="31">
                <a:solidFill>
                  <a:srgbClr val="313131"/>
                </a:solidFill>
                <a:latin typeface="DM Sans"/>
                <a:ea typeface="DM Sans"/>
                <a:cs typeface="DM Sans"/>
                <a:sym typeface="DM Sans"/>
              </a:rPr>
              <a:t>No need for dynamic scheduling or token matching at runtime.Simplifies hardware/software implementation for real-time systems.</a:t>
            </a:r>
          </a:p>
          <a:p>
            <a:pPr algn="just">
              <a:lnSpc>
                <a:spcPts val="2920"/>
              </a:lnSpc>
              <a:spcBef>
                <a:spcPct val="0"/>
              </a:spcBef>
            </a:pPr>
          </a:p>
          <a:p>
            <a:pPr algn="just">
              <a:lnSpc>
                <a:spcPts val="3200"/>
              </a:lnSpc>
              <a:spcBef>
                <a:spcPct val="0"/>
              </a:spcBef>
            </a:pPr>
            <a:r>
              <a:rPr lang="en-US" b="true" sz="2285" spc="34">
                <a:solidFill>
                  <a:srgbClr val="313131"/>
                </a:solidFill>
                <a:latin typeface="DM Sans Bold"/>
                <a:ea typeface="DM Sans Bold"/>
                <a:cs typeface="DM Sans Bold"/>
                <a:sym typeface="DM Sans Bold"/>
              </a:rPr>
              <a:t>Ideal for Real-Time and Hardware Implementations</a:t>
            </a:r>
          </a:p>
          <a:p>
            <a:pPr algn="just">
              <a:lnSpc>
                <a:spcPts val="2920"/>
              </a:lnSpc>
              <a:spcBef>
                <a:spcPct val="0"/>
              </a:spcBef>
            </a:pPr>
            <a:r>
              <a:rPr lang="en-US" sz="2085" spc="31">
                <a:solidFill>
                  <a:srgbClr val="313131"/>
                </a:solidFill>
                <a:latin typeface="DM Sans"/>
                <a:ea typeface="DM Sans"/>
                <a:cs typeface="DM Sans"/>
                <a:sym typeface="DM Sans"/>
              </a:rPr>
              <a:t>Suitable for hard real-time applications, FPGA/ASIC designs, and DSP systems. Fixed execution flows make it easier to meet stringent timing constraints.</a:t>
            </a:r>
          </a:p>
          <a:p>
            <a:pPr algn="just">
              <a:lnSpc>
                <a:spcPts val="2920"/>
              </a:lnSpc>
              <a:spcBef>
                <a:spcPct val="0"/>
              </a:spcBef>
            </a:pPr>
          </a:p>
          <a:p>
            <a:pPr algn="just">
              <a:lnSpc>
                <a:spcPts val="3200"/>
              </a:lnSpc>
              <a:spcBef>
                <a:spcPct val="0"/>
              </a:spcBef>
            </a:pPr>
            <a:r>
              <a:rPr lang="en-US" b="true" sz="2285" spc="34">
                <a:solidFill>
                  <a:srgbClr val="313131"/>
                </a:solidFill>
                <a:latin typeface="DM Sans Bold"/>
                <a:ea typeface="DM Sans Bold"/>
                <a:cs typeface="DM Sans Bold"/>
                <a:sym typeface="DM Sans Bold"/>
              </a:rPr>
              <a:t>Efficient Resource Utilization</a:t>
            </a:r>
          </a:p>
          <a:p>
            <a:pPr algn="just">
              <a:lnSpc>
                <a:spcPts val="2920"/>
              </a:lnSpc>
              <a:spcBef>
                <a:spcPct val="0"/>
              </a:spcBef>
            </a:pPr>
            <a:r>
              <a:rPr lang="en-US" sz="2085" spc="31">
                <a:solidFill>
                  <a:srgbClr val="313131"/>
                </a:solidFill>
                <a:latin typeface="DM Sans"/>
                <a:ea typeface="DM Sans"/>
                <a:cs typeface="DM Sans"/>
                <a:sym typeface="DM Sans"/>
              </a:rPr>
              <a:t>Pre-determined firing order leads to efficient pipeline and parallel processing. Facilitates static allocation of resources and buffers, reducing control overhead.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59860" y="-3977993"/>
            <a:ext cx="9961781" cy="7570953"/>
          </a:xfrm>
          <a:custGeom>
            <a:avLst/>
            <a:gdLst/>
            <a:ahLst/>
            <a:cxnLst/>
            <a:rect r="r" b="b" t="t" l="l"/>
            <a:pathLst>
              <a:path h="7570953" w="9961781">
                <a:moveTo>
                  <a:pt x="0" y="0"/>
                </a:moveTo>
                <a:lnTo>
                  <a:pt x="9961781" y="0"/>
                </a:lnTo>
                <a:lnTo>
                  <a:pt x="9961781" y="7570953"/>
                </a:lnTo>
                <a:lnTo>
                  <a:pt x="0" y="7570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95456" y="628015"/>
            <a:ext cx="6261214" cy="1648338"/>
            <a:chOff x="0" y="0"/>
            <a:chExt cx="8348285" cy="219778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8348285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Static Dataflow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586682"/>
              <a:ext cx="8348285" cy="611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8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45692" y="628015"/>
            <a:ext cx="7213608" cy="1648338"/>
            <a:chOff x="0" y="0"/>
            <a:chExt cx="9618145" cy="219778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9618145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121212"/>
                  </a:solidFill>
                  <a:latin typeface="DM Sans"/>
                  <a:ea typeface="DM Sans"/>
                  <a:cs typeface="DM Sans"/>
                  <a:sym typeface="DM Sans"/>
                </a:rPr>
                <a:t>Dynamic Dataflow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586682"/>
              <a:ext cx="9618145" cy="611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82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55061" y="1944327"/>
            <a:ext cx="7542005" cy="8209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2944" indent="-236472" lvl="1">
              <a:lnSpc>
                <a:spcPts val="3614"/>
              </a:lnSpc>
              <a:buFont typeface="Arial"/>
              <a:buChar char="•"/>
            </a:pPr>
            <a:r>
              <a:rPr lang="en-US" b="true" sz="2190" spc="3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Single Activation per Node</a:t>
            </a:r>
            <a:r>
              <a:rPr lang="en-US" sz="2190" spc="3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: Each node in the dataflow graph can be activated only once at a time. This limits concurrency but simplifies execution</a:t>
            </a:r>
          </a:p>
          <a:p>
            <a:pPr algn="just">
              <a:lnSpc>
                <a:spcPts val="3614"/>
              </a:lnSpc>
            </a:pPr>
          </a:p>
          <a:p>
            <a:pPr algn="just" marL="472944" indent="-236472" lvl="1">
              <a:lnSpc>
                <a:spcPts val="3614"/>
              </a:lnSpc>
              <a:buFont typeface="Arial"/>
              <a:buChar char="•"/>
            </a:pPr>
            <a:r>
              <a:rPr lang="en-US" b="true" sz="2190" spc="3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Deterministic Execution</a:t>
            </a:r>
            <a:r>
              <a:rPr lang="en-US" sz="2190" spc="3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: Execution is predictable as it strictly follows predefined data dependencies</a:t>
            </a:r>
          </a:p>
          <a:p>
            <a:pPr algn="just">
              <a:lnSpc>
                <a:spcPts val="3614"/>
              </a:lnSpc>
            </a:pPr>
          </a:p>
          <a:p>
            <a:pPr algn="just" marL="472944" indent="-236472" lvl="1">
              <a:lnSpc>
                <a:spcPts val="3614"/>
              </a:lnSpc>
              <a:buFont typeface="Arial"/>
              <a:buChar char="•"/>
            </a:pPr>
            <a:r>
              <a:rPr lang="en-US" b="true" sz="2190" spc="3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Low Overhead</a:t>
            </a:r>
            <a:r>
              <a:rPr lang="en-US" sz="2190" spc="3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: Requires fewer resources as it does not need complex mechanisms for handling multiple activations or tags.</a:t>
            </a:r>
          </a:p>
          <a:p>
            <a:pPr algn="just">
              <a:lnSpc>
                <a:spcPts val="3614"/>
              </a:lnSpc>
            </a:pPr>
          </a:p>
          <a:p>
            <a:pPr algn="just" marL="472944" indent="-236472" lvl="1">
              <a:lnSpc>
                <a:spcPts val="3614"/>
              </a:lnSpc>
              <a:buFont typeface="Arial"/>
              <a:buChar char="•"/>
            </a:pPr>
            <a:r>
              <a:rPr lang="en-US" b="true" sz="2190" spc="3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Limited Parallelism</a:t>
            </a:r>
            <a:r>
              <a:rPr lang="en-US" sz="2190" spc="3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: Concurrency is restricted because simultaneous execution of multiple instances of a node is not allowed</a:t>
            </a:r>
          </a:p>
          <a:p>
            <a:pPr algn="just">
              <a:lnSpc>
                <a:spcPts val="3614"/>
              </a:lnSpc>
            </a:pPr>
          </a:p>
          <a:p>
            <a:pPr algn="just" marL="472944" indent="-236472" lvl="1">
              <a:lnSpc>
                <a:spcPts val="3614"/>
              </a:lnSpc>
              <a:buFont typeface="Arial"/>
              <a:buChar char="•"/>
            </a:pPr>
            <a:r>
              <a:rPr lang="en-US" b="true" sz="2190" spc="3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Applications</a:t>
            </a:r>
            <a:r>
              <a:rPr lang="en-US" sz="2190" spc="3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: Suitable for tasks with well-defined, static data dependencies, such as batch processing</a:t>
            </a:r>
          </a:p>
          <a:p>
            <a:pPr algn="just">
              <a:lnSpc>
                <a:spcPts val="3614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621997" y="1963377"/>
            <a:ext cx="8060998" cy="7933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7967" indent="-228983" lvl="1">
              <a:lnSpc>
                <a:spcPts val="3499"/>
              </a:lnSpc>
              <a:buFont typeface="Arial"/>
              <a:buChar char="•"/>
            </a:pPr>
            <a:r>
              <a:rPr lang="en-US" b="true" sz="2121" spc="3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Multiple Activations per Node:</a:t>
            </a:r>
            <a:r>
              <a:rPr lang="en-US" sz="2121" spc="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Nodes can be activated multiple times simultaneously, enabling higher concurrency.</a:t>
            </a:r>
          </a:p>
          <a:p>
            <a:pPr algn="just">
              <a:lnSpc>
                <a:spcPts val="3499"/>
              </a:lnSpc>
            </a:pPr>
          </a:p>
          <a:p>
            <a:pPr algn="just" marL="457967" indent="-228983" lvl="1">
              <a:lnSpc>
                <a:spcPts val="3499"/>
              </a:lnSpc>
              <a:buFont typeface="Arial"/>
              <a:buChar char="•"/>
            </a:pPr>
            <a:r>
              <a:rPr lang="en-US" b="true" sz="2121" spc="3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Flexibl</a:t>
            </a:r>
            <a:r>
              <a:rPr lang="en-US" b="true" sz="2121" spc="3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 and Adaptive:</a:t>
            </a:r>
            <a:r>
              <a:rPr lang="en-US" sz="2121" spc="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Can handle dynamic changes in data or program flow at runtime, making it more versatile.</a:t>
            </a:r>
          </a:p>
          <a:p>
            <a:pPr algn="just">
              <a:lnSpc>
                <a:spcPts val="3499"/>
              </a:lnSpc>
            </a:pPr>
          </a:p>
          <a:p>
            <a:pPr algn="just" marL="457967" indent="-228983" lvl="1">
              <a:lnSpc>
                <a:spcPts val="3499"/>
              </a:lnSpc>
              <a:buFont typeface="Arial"/>
              <a:buChar char="•"/>
            </a:pPr>
            <a:r>
              <a:rPr lang="en-US" b="true" sz="2121" spc="3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Higher Resource Usage:</a:t>
            </a:r>
            <a:r>
              <a:rPr lang="en-US" sz="2121" spc="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Requires additional mechanisms like content-addressable memory (CAM) to manage </a:t>
            </a:r>
            <a:r>
              <a:rPr lang="en-US" b="true" sz="2121" spc="3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tags</a:t>
            </a:r>
            <a:r>
              <a:rPr lang="en-US" sz="2121" spc="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b="true" sz="2121" spc="3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tokens</a:t>
            </a:r>
            <a:r>
              <a:rPr lang="en-US" sz="2121" spc="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for parallel execution</a:t>
            </a:r>
          </a:p>
          <a:p>
            <a:pPr algn="just">
              <a:lnSpc>
                <a:spcPts val="3499"/>
              </a:lnSpc>
            </a:pPr>
          </a:p>
          <a:p>
            <a:pPr algn="just" marL="457967" indent="-228983" lvl="1">
              <a:lnSpc>
                <a:spcPts val="3499"/>
              </a:lnSpc>
              <a:buFont typeface="Arial"/>
              <a:buChar char="•"/>
            </a:pPr>
            <a:r>
              <a:rPr lang="en-US" b="true" sz="2121" spc="3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Enhanc</a:t>
            </a:r>
            <a:r>
              <a:rPr lang="en-US" b="true" sz="2121" spc="3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ed Parallelism:</a:t>
            </a:r>
            <a:r>
              <a:rPr lang="en-US" sz="2121" spc="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Allows simultaneous execution of multiple instances of the same node, improving performance for parallel tasks</a:t>
            </a:r>
          </a:p>
          <a:p>
            <a:pPr algn="just">
              <a:lnSpc>
                <a:spcPts val="3499"/>
              </a:lnSpc>
            </a:pPr>
          </a:p>
          <a:p>
            <a:pPr algn="just" marL="457967" indent="-228983" lvl="1">
              <a:lnSpc>
                <a:spcPts val="3499"/>
              </a:lnSpc>
              <a:buFont typeface="Arial"/>
              <a:buChar char="•"/>
            </a:pPr>
            <a:r>
              <a:rPr lang="en-US" b="true" sz="2121" spc="3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Applications</a:t>
            </a:r>
            <a:r>
              <a:rPr lang="en-US" sz="2121" spc="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Ideal for scenarios with dynamic workloads, such as real-time systems and machine learning models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1369372">
            <a:off x="12825662" y="-1797855"/>
            <a:ext cx="7322494" cy="4513319"/>
          </a:xfrm>
          <a:custGeom>
            <a:avLst/>
            <a:gdLst/>
            <a:ahLst/>
            <a:cxnLst/>
            <a:rect r="r" b="b" t="t" l="l"/>
            <a:pathLst>
              <a:path h="4513319" w="7322494">
                <a:moveTo>
                  <a:pt x="0" y="0"/>
                </a:moveTo>
                <a:lnTo>
                  <a:pt x="7322494" y="0"/>
                </a:lnTo>
                <a:lnTo>
                  <a:pt x="7322494" y="4513319"/>
                </a:lnTo>
                <a:lnTo>
                  <a:pt x="0" y="451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DAGihXrjLBg</dc:identifier>
  <dcterms:modified xsi:type="dcterms:W3CDTF">2011-08-01T06:04:30Z</dcterms:modified>
  <cp:revision>1</cp:revision>
  <dc:title>Minimal Black and White Fashion Ecommerce Business Meeting Visual Charts Presentation</dc:title>
</cp:coreProperties>
</file>